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avi" ContentType="video/avi"/>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comments/comment2.xml" ContentType="application/vnd.openxmlformats-officedocument.presentationml.comments+xml"/>
  <Override PartName="/ppt/notesSlides/notesSlide25.xml" ContentType="application/vnd.openxmlformats-officedocument.presentationml.notesSlide+xml"/>
  <Override PartName="/ppt/comments/comment3.xml" ContentType="application/vnd.openxmlformats-officedocument.presentationml.comments+xml"/>
  <Override PartName="/ppt/notesSlides/notesSlide26.xml" ContentType="application/vnd.openxmlformats-officedocument.presentationml.notesSlide+xml"/>
  <Override PartName="/ppt/comments/comment4.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xml" ContentType="application/vnd.openxmlformats-officedocument.drawingml.chart+xml"/>
  <Override PartName="/ppt/tags/tag3.xml" ContentType="application/vnd.openxmlformats-officedocument.presentationml.tags+xml"/>
  <Override PartName="/ppt/notesSlides/notesSlide52.xml" ContentType="application/vnd.openxmlformats-officedocument.presentationml.notesSlide+xml"/>
  <Override PartName="/ppt/tags/tag4.xml" ContentType="application/vnd.openxmlformats-officedocument.presentationml.tags+xml"/>
  <Override PartName="/ppt/notesSlides/notesSlide53.xml" ContentType="application/vnd.openxmlformats-officedocument.presentationml.notesSlide+xml"/>
  <Override PartName="/ppt/tags/tag5.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Lst>
  <p:notesMasterIdLst>
    <p:notesMasterId r:id="rId66"/>
  </p:notesMasterIdLst>
  <p:sldIdLst>
    <p:sldId id="258" r:id="rId3"/>
    <p:sldId id="301" r:id="rId4"/>
    <p:sldId id="260" r:id="rId5"/>
    <p:sldId id="261" r:id="rId6"/>
    <p:sldId id="262" r:id="rId7"/>
    <p:sldId id="263" r:id="rId8"/>
    <p:sldId id="264" r:id="rId9"/>
    <p:sldId id="265" r:id="rId10"/>
    <p:sldId id="302" r:id="rId11"/>
    <p:sldId id="342" r:id="rId12"/>
    <p:sldId id="303" r:id="rId13"/>
    <p:sldId id="305" r:id="rId14"/>
    <p:sldId id="306" r:id="rId15"/>
    <p:sldId id="304" r:id="rId16"/>
    <p:sldId id="307" r:id="rId17"/>
    <p:sldId id="308" r:id="rId18"/>
    <p:sldId id="309" r:id="rId19"/>
    <p:sldId id="310" r:id="rId20"/>
    <p:sldId id="312" r:id="rId21"/>
    <p:sldId id="311" r:id="rId22"/>
    <p:sldId id="313" r:id="rId23"/>
    <p:sldId id="341" r:id="rId24"/>
    <p:sldId id="314" r:id="rId25"/>
    <p:sldId id="318" r:id="rId26"/>
    <p:sldId id="324" r:id="rId27"/>
    <p:sldId id="325" r:id="rId28"/>
    <p:sldId id="326" r:id="rId29"/>
    <p:sldId id="319" r:id="rId30"/>
    <p:sldId id="320" r:id="rId31"/>
    <p:sldId id="321" r:id="rId32"/>
    <p:sldId id="322" r:id="rId33"/>
    <p:sldId id="323" r:id="rId34"/>
    <p:sldId id="317" r:id="rId35"/>
    <p:sldId id="273" r:id="rId36"/>
    <p:sldId id="274" r:id="rId37"/>
    <p:sldId id="329" r:id="rId38"/>
    <p:sldId id="328" r:id="rId39"/>
    <p:sldId id="275" r:id="rId40"/>
    <p:sldId id="276" r:id="rId41"/>
    <p:sldId id="339" r:id="rId42"/>
    <p:sldId id="340" r:id="rId43"/>
    <p:sldId id="333" r:id="rId44"/>
    <p:sldId id="334" r:id="rId45"/>
    <p:sldId id="335" r:id="rId46"/>
    <p:sldId id="338" r:id="rId47"/>
    <p:sldId id="277" r:id="rId48"/>
    <p:sldId id="278" r:id="rId49"/>
    <p:sldId id="332" r:id="rId50"/>
    <p:sldId id="295" r:id="rId51"/>
    <p:sldId id="281" r:id="rId52"/>
    <p:sldId id="282" r:id="rId53"/>
    <p:sldId id="283" r:id="rId54"/>
    <p:sldId id="284" r:id="rId55"/>
    <p:sldId id="285" r:id="rId56"/>
    <p:sldId id="343" r:id="rId57"/>
    <p:sldId id="286" r:id="rId58"/>
    <p:sldId id="287" r:id="rId59"/>
    <p:sldId id="288" r:id="rId60"/>
    <p:sldId id="345" r:id="rId61"/>
    <p:sldId id="344" r:id="rId62"/>
    <p:sldId id="293" r:id="rId63"/>
    <p:sldId id="292" r:id="rId64"/>
    <p:sldId id="291" r:id="rId65"/>
  </p:sldIdLst>
  <p:sldSz cx="9144000" cy="5143500" type="screen16x9"/>
  <p:notesSz cx="6858000" cy="9144000"/>
  <p:defaultText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9"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6CCFF"/>
    <a:srgbClr val="FFCC66"/>
    <a:srgbClr val="33CC33"/>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766" autoAdjust="0"/>
  </p:normalViewPr>
  <p:slideViewPr>
    <p:cSldViewPr>
      <p:cViewPr varScale="1">
        <p:scale>
          <a:sx n="56" d="100"/>
          <a:sy n="56" d="100"/>
        </p:scale>
        <p:origin x="-1218"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94963526186164"/>
          <c:y val="7.4579768502479424E-2"/>
          <c:w val="0.5928485299576004"/>
          <c:h val="0.55680953388583732"/>
        </c:manualLayout>
      </c:layout>
      <c:barChart>
        <c:barDir val="col"/>
        <c:grouping val="stacked"/>
        <c:varyColors val="0"/>
        <c:ser>
          <c:idx val="5"/>
          <c:order val="0"/>
          <c:tx>
            <c:strRef>
              <c:f>combined_no_deferred!$A$5</c:f>
              <c:strCache>
                <c:ptCount val="1"/>
                <c:pt idx="0">
                  <c:v>Deferred Render</c:v>
                </c:pt>
              </c:strCache>
            </c:strRef>
          </c:tx>
          <c:spPr>
            <a:solidFill>
              <a:schemeClr val="accent4"/>
            </a:solidFill>
          </c:spPr>
          <c:invertIfNegative val="0"/>
          <c:cat>
            <c:strRef>
              <c:f>(combined_no_deferred!$B$1,combined_no_deferred!$D$1:$E$1,combined_no_deferred!$H$1,combined_no_deferred!$O$1,combined_no_deferred!$Q$1)</c:f>
              <c:strCache>
                <c:ptCount val="6"/>
                <c:pt idx="0">
                  <c:v>TiledDeferred</c:v>
                </c:pt>
                <c:pt idx="1">
                  <c:v>ClusteredForward</c:v>
                </c:pt>
                <c:pt idx="2">
                  <c:v>ClusteredDeferredPt</c:v>
                </c:pt>
                <c:pt idx="3">
                  <c:v>ClusteredDeferredEbEn</c:v>
                </c:pt>
                <c:pt idx="4">
                  <c:v>ClusteredDeferredNk3</c:v>
                </c:pt>
                <c:pt idx="5">
                  <c:v>ClusteredDeferredNk3EbEn</c:v>
                </c:pt>
              </c:strCache>
            </c:strRef>
          </c:cat>
          <c:val>
            <c:numRef>
              <c:f>(combined_no_deferred!$B$5,combined_no_deferred!$D$5:$E$5,combined_no_deferred!$H$5,combined_no_deferred!$O$5,combined_no_deferred!$Q$5)</c:f>
              <c:numCache>
                <c:formatCode>General</c:formatCode>
                <c:ptCount val="6"/>
                <c:pt idx="0">
                  <c:v>3.1998000000000002</c:v>
                </c:pt>
                <c:pt idx="1">
                  <c:v>0.95479999999999998</c:v>
                </c:pt>
                <c:pt idx="2">
                  <c:v>3.1916000000000002</c:v>
                </c:pt>
                <c:pt idx="3">
                  <c:v>3.1909000000000001</c:v>
                </c:pt>
                <c:pt idx="4">
                  <c:v>3.2107000000000001</c:v>
                </c:pt>
                <c:pt idx="5">
                  <c:v>3.1962000000000002</c:v>
                </c:pt>
              </c:numCache>
            </c:numRef>
          </c:val>
        </c:ser>
        <c:ser>
          <c:idx val="1"/>
          <c:order val="1"/>
          <c:tx>
            <c:strRef>
              <c:f>combined_no_deferred!$A$3</c:f>
              <c:strCache>
                <c:ptCount val="1"/>
                <c:pt idx="0">
                  <c:v>Find Unique Clusters</c:v>
                </c:pt>
              </c:strCache>
            </c:strRef>
          </c:tx>
          <c:invertIfNegative val="0"/>
          <c:cat>
            <c:strRef>
              <c:f>(combined_no_deferred!$B$1,combined_no_deferred!$D$1:$E$1,combined_no_deferred!$H$1,combined_no_deferred!$O$1,combined_no_deferred!$Q$1)</c:f>
              <c:strCache>
                <c:ptCount val="6"/>
                <c:pt idx="0">
                  <c:v>TiledDeferred</c:v>
                </c:pt>
                <c:pt idx="1">
                  <c:v>ClusteredForward</c:v>
                </c:pt>
                <c:pt idx="2">
                  <c:v>ClusteredDeferredPt</c:v>
                </c:pt>
                <c:pt idx="3">
                  <c:v>ClusteredDeferredEbEn</c:v>
                </c:pt>
                <c:pt idx="4">
                  <c:v>ClusteredDeferredNk3</c:v>
                </c:pt>
                <c:pt idx="5">
                  <c:v>ClusteredDeferredNk3EbEn</c:v>
                </c:pt>
              </c:strCache>
            </c:strRef>
          </c:cat>
          <c:val>
            <c:numRef>
              <c:f>(combined_no_deferred!$B$3,combined_no_deferred!$D$3:$E$3,combined_no_deferred!$H$3,combined_no_deferred!$O$3,combined_no_deferred!$Q$3)</c:f>
              <c:numCache>
                <c:formatCode>General</c:formatCode>
                <c:ptCount val="6"/>
                <c:pt idx="0">
                  <c:v>0</c:v>
                </c:pt>
                <c:pt idx="1">
                  <c:v>0.8125</c:v>
                </c:pt>
                <c:pt idx="2">
                  <c:v>0.81279999999999997</c:v>
                </c:pt>
                <c:pt idx="3">
                  <c:v>3.1021999999999998</c:v>
                </c:pt>
                <c:pt idx="4">
                  <c:v>3.1214</c:v>
                </c:pt>
                <c:pt idx="5">
                  <c:v>5.1436000000000002</c:v>
                </c:pt>
              </c:numCache>
            </c:numRef>
          </c:val>
        </c:ser>
        <c:ser>
          <c:idx val="2"/>
          <c:order val="2"/>
          <c:tx>
            <c:strRef>
              <c:f>combined_no_deferred!$A$4</c:f>
              <c:strCache>
                <c:ptCount val="1"/>
                <c:pt idx="0">
                  <c:v>Light Assignment</c:v>
                </c:pt>
              </c:strCache>
            </c:strRef>
          </c:tx>
          <c:invertIfNegative val="0"/>
          <c:cat>
            <c:strRef>
              <c:f>(combined_no_deferred!$B$1,combined_no_deferred!$D$1:$E$1,combined_no_deferred!$H$1,combined_no_deferred!$O$1,combined_no_deferred!$Q$1)</c:f>
              <c:strCache>
                <c:ptCount val="6"/>
                <c:pt idx="0">
                  <c:v>TiledDeferred</c:v>
                </c:pt>
                <c:pt idx="1">
                  <c:v>ClusteredForward</c:v>
                </c:pt>
                <c:pt idx="2">
                  <c:v>ClusteredDeferredPt</c:v>
                </c:pt>
                <c:pt idx="3">
                  <c:v>ClusteredDeferredEbEn</c:v>
                </c:pt>
                <c:pt idx="4">
                  <c:v>ClusteredDeferredNk3</c:v>
                </c:pt>
                <c:pt idx="5">
                  <c:v>ClusteredDeferredNk3EbEn</c:v>
                </c:pt>
              </c:strCache>
            </c:strRef>
          </c:cat>
          <c:val>
            <c:numRef>
              <c:f>(combined_no_deferred!$B$4,combined_no_deferred!$D$4:$E$4,combined_no_deferred!$H$4,combined_no_deferred!$O$4,combined_no_deferred!$Q$4)</c:f>
              <c:numCache>
                <c:formatCode>General</c:formatCode>
                <c:ptCount val="6"/>
                <c:pt idx="0">
                  <c:v>3.4220999999999999</c:v>
                </c:pt>
                <c:pt idx="1">
                  <c:v>2.2751999999999999</c:v>
                </c:pt>
                <c:pt idx="2">
                  <c:v>2.2740999999999998</c:v>
                </c:pt>
                <c:pt idx="3">
                  <c:v>2.5857999999999999</c:v>
                </c:pt>
                <c:pt idx="4">
                  <c:v>7.8047000000000004</c:v>
                </c:pt>
                <c:pt idx="5">
                  <c:v>7.2907000000000002</c:v>
                </c:pt>
              </c:numCache>
            </c:numRef>
          </c:val>
        </c:ser>
        <c:ser>
          <c:idx val="3"/>
          <c:order val="3"/>
          <c:tx>
            <c:strRef>
              <c:f>combined_no_deferred!$A$2</c:f>
              <c:strCache>
                <c:ptCount val="1"/>
                <c:pt idx="0">
                  <c:v>Shading</c:v>
                </c:pt>
              </c:strCache>
            </c:strRef>
          </c:tx>
          <c:spPr>
            <a:solidFill>
              <a:schemeClr val="accent1"/>
            </a:solidFill>
          </c:spPr>
          <c:invertIfNegative val="0"/>
          <c:cat>
            <c:strRef>
              <c:f>(combined_no_deferred!$B$1,combined_no_deferred!$D$1:$E$1,combined_no_deferred!$H$1,combined_no_deferred!$O$1,combined_no_deferred!$Q$1)</c:f>
              <c:strCache>
                <c:ptCount val="6"/>
                <c:pt idx="0">
                  <c:v>TiledDeferred</c:v>
                </c:pt>
                <c:pt idx="1">
                  <c:v>ClusteredForward</c:v>
                </c:pt>
                <c:pt idx="2">
                  <c:v>ClusteredDeferredPt</c:v>
                </c:pt>
                <c:pt idx="3">
                  <c:v>ClusteredDeferredEbEn</c:v>
                </c:pt>
                <c:pt idx="4">
                  <c:v>ClusteredDeferredNk3</c:v>
                </c:pt>
                <c:pt idx="5">
                  <c:v>ClusteredDeferredNk3EbEn</c:v>
                </c:pt>
              </c:strCache>
            </c:strRef>
          </c:cat>
          <c:val>
            <c:numRef>
              <c:f>(combined_no_deferred!$B$2,combined_no_deferred!$D$2:$E$2,combined_no_deferred!$H$2,combined_no_deferred!$O$2,combined_no_deferred!$Q$2)</c:f>
              <c:numCache>
                <c:formatCode>General</c:formatCode>
                <c:ptCount val="6"/>
                <c:pt idx="0">
                  <c:v>10.961499999999999</c:v>
                </c:pt>
                <c:pt idx="1">
                  <c:v>7.0909000000000004</c:v>
                </c:pt>
                <c:pt idx="2">
                  <c:v>3.6932</c:v>
                </c:pt>
                <c:pt idx="3">
                  <c:v>2.8359000000000001</c:v>
                </c:pt>
                <c:pt idx="4">
                  <c:v>3.0188999999999999</c:v>
                </c:pt>
                <c:pt idx="5">
                  <c:v>2.4098000000000002</c:v>
                </c:pt>
              </c:numCache>
            </c:numRef>
          </c:val>
        </c:ser>
        <c:dLbls>
          <c:showLegendKey val="0"/>
          <c:showVal val="0"/>
          <c:showCatName val="0"/>
          <c:showSerName val="0"/>
          <c:showPercent val="0"/>
          <c:showBubbleSize val="0"/>
        </c:dLbls>
        <c:gapWidth val="150"/>
        <c:overlap val="100"/>
        <c:axId val="103403520"/>
        <c:axId val="103405056"/>
      </c:barChart>
      <c:catAx>
        <c:axId val="103403520"/>
        <c:scaling>
          <c:orientation val="minMax"/>
        </c:scaling>
        <c:delete val="1"/>
        <c:axPos val="b"/>
        <c:numFmt formatCode="General" sourceLinked="0"/>
        <c:majorTickMark val="out"/>
        <c:minorTickMark val="none"/>
        <c:tickLblPos val="nextTo"/>
        <c:crossAx val="103405056"/>
        <c:crosses val="autoZero"/>
        <c:auto val="1"/>
        <c:lblAlgn val="ctr"/>
        <c:lblOffset val="100"/>
        <c:noMultiLvlLbl val="0"/>
      </c:catAx>
      <c:valAx>
        <c:axId val="103405056"/>
        <c:scaling>
          <c:orientation val="minMax"/>
          <c:max val="18"/>
        </c:scaling>
        <c:delete val="0"/>
        <c:axPos val="l"/>
        <c:majorGridlines/>
        <c:title>
          <c:tx>
            <c:rich>
              <a:bodyPr rot="-5400000" vert="horz"/>
              <a:lstStyle/>
              <a:p>
                <a:pPr>
                  <a:defRPr sz="2000"/>
                </a:pPr>
                <a:r>
                  <a:rPr lang="en-US" sz="2000"/>
                  <a:t>Time (ms)</a:t>
                </a:r>
              </a:p>
            </c:rich>
          </c:tx>
          <c:layout/>
          <c:overlay val="0"/>
        </c:title>
        <c:numFmt formatCode="General" sourceLinked="1"/>
        <c:majorTickMark val="out"/>
        <c:minorTickMark val="none"/>
        <c:tickLblPos val="nextTo"/>
        <c:txPr>
          <a:bodyPr/>
          <a:lstStyle/>
          <a:p>
            <a:pPr>
              <a:defRPr sz="1600"/>
            </a:pPr>
            <a:endParaRPr lang="en-US"/>
          </a:p>
        </c:txPr>
        <c:crossAx val="103403520"/>
        <c:crosses val="autoZero"/>
        <c:crossBetween val="between"/>
      </c:valAx>
    </c:plotArea>
    <c:legend>
      <c:legendPos val="r"/>
      <c:layout>
        <c:manualLayout>
          <c:xMode val="edge"/>
          <c:yMode val="edge"/>
          <c:x val="0.68786515397591919"/>
          <c:y val="2.0161093421914265E-3"/>
          <c:w val="0.30540128396729793"/>
          <c:h val="0.30355830402408013"/>
        </c:manualLayout>
      </c:layout>
      <c:overlay val="0"/>
      <c:spPr>
        <a:solidFill>
          <a:schemeClr val="bg1">
            <a:lumMod val="85000"/>
          </a:schemeClr>
        </a:solidFill>
        <a:ln>
          <a:solidFill>
            <a:sysClr val="windowText" lastClr="000000"/>
          </a:solidFill>
        </a:ln>
      </c:spPr>
      <c:txPr>
        <a:bodyPr/>
        <a:lstStyle/>
        <a:p>
          <a:pPr>
            <a:defRPr sz="18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en-US" sz="2800" dirty="0" smtClean="0"/>
              <a:t>FPS, </a:t>
            </a:r>
            <a:r>
              <a:rPr lang="en-US" sz="2800" dirty="0"/>
              <a:t>GTX 580</a:t>
            </a:r>
          </a:p>
        </c:rich>
      </c:tx>
      <c:layout>
        <c:manualLayout>
          <c:xMode val="edge"/>
          <c:yMode val="edge"/>
          <c:x val="0.38679040095329775"/>
          <c:y val="3.1506501693269917E-3"/>
        </c:manualLayout>
      </c:layout>
      <c:overlay val="1"/>
    </c:title>
    <c:autoTitleDeleted val="0"/>
    <c:plotArea>
      <c:layout>
        <c:manualLayout>
          <c:layoutTarget val="inner"/>
          <c:xMode val="edge"/>
          <c:yMode val="edge"/>
          <c:x val="0.14913151288044599"/>
          <c:y val="0.18010470907624501"/>
          <c:w val="0.80137698545204195"/>
          <c:h val="0.59459203457029597"/>
        </c:manualLayout>
      </c:layout>
      <c:lineChart>
        <c:grouping val="standard"/>
        <c:varyColors val="0"/>
        <c:ser>
          <c:idx val="2"/>
          <c:order val="0"/>
          <c:tx>
            <c:strRef>
              <c:f>perf_lauritz_580!$D$2</c:f>
              <c:strCache>
                <c:ptCount val="1"/>
                <c:pt idx="0">
                  <c:v>Tiled Deferred</c:v>
                </c:pt>
              </c:strCache>
            </c:strRef>
          </c:tx>
          <c:spPr>
            <a:ln>
              <a:solidFill>
                <a:srgbClr val="C00000"/>
              </a:solidFill>
            </a:ln>
          </c:spPr>
          <c:marker>
            <c:spPr>
              <a:solidFill>
                <a:srgbClr val="C00000"/>
              </a:solidFill>
              <a:ln>
                <a:noFill/>
              </a:ln>
            </c:spPr>
          </c:marker>
          <c:cat>
            <c:numRef>
              <c:f>perf_lauritz_580!$A$3:$A$7</c:f>
              <c:numCache>
                <c:formatCode>General</c:formatCode>
                <c:ptCount val="5"/>
                <c:pt idx="0">
                  <c:v>1</c:v>
                </c:pt>
                <c:pt idx="1">
                  <c:v>2</c:v>
                </c:pt>
                <c:pt idx="2">
                  <c:v>4</c:v>
                </c:pt>
                <c:pt idx="3">
                  <c:v>8</c:v>
                </c:pt>
                <c:pt idx="4">
                  <c:v>16</c:v>
                </c:pt>
              </c:numCache>
            </c:numRef>
          </c:cat>
          <c:val>
            <c:numRef>
              <c:f>perf_lauritz_580!$D$3:$D$7</c:f>
              <c:numCache>
                <c:formatCode>General</c:formatCode>
                <c:ptCount val="5"/>
                <c:pt idx="0">
                  <c:v>217.39130434782609</c:v>
                </c:pt>
                <c:pt idx="1">
                  <c:v>181.81818181818181</c:v>
                </c:pt>
                <c:pt idx="2">
                  <c:v>142.857142857143</c:v>
                </c:pt>
                <c:pt idx="3">
                  <c:v>111.1111111111111</c:v>
                </c:pt>
                <c:pt idx="4">
                  <c:v>66.666666666666671</c:v>
                </c:pt>
              </c:numCache>
            </c:numRef>
          </c:val>
          <c:smooth val="0"/>
        </c:ser>
        <c:ser>
          <c:idx val="0"/>
          <c:order val="1"/>
          <c:tx>
            <c:strRef>
              <c:f>perf_lauritz_580!$B$2</c:f>
              <c:strCache>
                <c:ptCount val="1"/>
                <c:pt idx="0">
                  <c:v>Clustered Forward</c:v>
                </c:pt>
              </c:strCache>
            </c:strRef>
          </c:tx>
          <c:spPr>
            <a:ln>
              <a:solidFill>
                <a:schemeClr val="accent1"/>
              </a:solidFill>
            </a:ln>
          </c:spPr>
          <c:cat>
            <c:numRef>
              <c:f>perf_lauritz_580!$A$3:$A$7</c:f>
              <c:numCache>
                <c:formatCode>General</c:formatCode>
                <c:ptCount val="5"/>
                <c:pt idx="0">
                  <c:v>1</c:v>
                </c:pt>
                <c:pt idx="1">
                  <c:v>2</c:v>
                </c:pt>
                <c:pt idx="2">
                  <c:v>4</c:v>
                </c:pt>
                <c:pt idx="3">
                  <c:v>8</c:v>
                </c:pt>
                <c:pt idx="4">
                  <c:v>16</c:v>
                </c:pt>
              </c:numCache>
            </c:numRef>
          </c:cat>
          <c:val>
            <c:numRef>
              <c:f>perf_lauritz_580!$B$3:$B$7</c:f>
              <c:numCache>
                <c:formatCode>General</c:formatCode>
                <c:ptCount val="5"/>
                <c:pt idx="0">
                  <c:v>142.857142857143</c:v>
                </c:pt>
                <c:pt idx="1">
                  <c:v>142.857142857143</c:v>
                </c:pt>
                <c:pt idx="2">
                  <c:v>133.3333333333334</c:v>
                </c:pt>
                <c:pt idx="3">
                  <c:v>133.3333333333334</c:v>
                </c:pt>
                <c:pt idx="4">
                  <c:v>125</c:v>
                </c:pt>
              </c:numCache>
            </c:numRef>
          </c:val>
          <c:smooth val="0"/>
        </c:ser>
        <c:ser>
          <c:idx val="1"/>
          <c:order val="2"/>
          <c:tx>
            <c:strRef>
              <c:f>perf_lauritz_580!$C$2</c:f>
              <c:strCache>
                <c:ptCount val="1"/>
                <c:pt idx="0">
                  <c:v>Tiled Forward</c:v>
                </c:pt>
              </c:strCache>
            </c:strRef>
          </c:tx>
          <c:spPr>
            <a:ln>
              <a:solidFill>
                <a:srgbClr val="92D050"/>
              </a:solidFill>
            </a:ln>
          </c:spPr>
          <c:marker>
            <c:spPr>
              <a:solidFill>
                <a:srgbClr val="92D050"/>
              </a:solidFill>
              <a:ln>
                <a:noFill/>
              </a:ln>
            </c:spPr>
          </c:marker>
          <c:cat>
            <c:numRef>
              <c:f>perf_lauritz_580!$A$3:$A$7</c:f>
              <c:numCache>
                <c:formatCode>General</c:formatCode>
                <c:ptCount val="5"/>
                <c:pt idx="0">
                  <c:v>1</c:v>
                </c:pt>
                <c:pt idx="1">
                  <c:v>2</c:v>
                </c:pt>
                <c:pt idx="2">
                  <c:v>4</c:v>
                </c:pt>
                <c:pt idx="3">
                  <c:v>8</c:v>
                </c:pt>
                <c:pt idx="4">
                  <c:v>16</c:v>
                </c:pt>
              </c:numCache>
            </c:numRef>
          </c:cat>
          <c:val>
            <c:numRef>
              <c:f>perf_lauritz_580!$C$3:$C$7</c:f>
              <c:numCache>
                <c:formatCode>General</c:formatCode>
                <c:ptCount val="5"/>
                <c:pt idx="0">
                  <c:v>90.909090909090907</c:v>
                </c:pt>
                <c:pt idx="1">
                  <c:v>76.923076923076891</c:v>
                </c:pt>
                <c:pt idx="2">
                  <c:v>71.428571428571402</c:v>
                </c:pt>
                <c:pt idx="3">
                  <c:v>62.5</c:v>
                </c:pt>
                <c:pt idx="4">
                  <c:v>50</c:v>
                </c:pt>
              </c:numCache>
            </c:numRef>
          </c:val>
          <c:smooth val="0"/>
        </c:ser>
        <c:ser>
          <c:idx val="3"/>
          <c:order val="3"/>
          <c:tx>
            <c:strRef>
              <c:f>perf_lauritz_580!$E$2</c:f>
              <c:strCache>
                <c:ptCount val="1"/>
                <c:pt idx="0">
                  <c:v>Tiled Deferred Eq</c:v>
                </c:pt>
              </c:strCache>
            </c:strRef>
          </c:tx>
          <c:spPr>
            <a:ln>
              <a:solidFill>
                <a:srgbClr val="C00000"/>
              </a:solidFill>
              <a:prstDash val="sysDash"/>
            </a:ln>
          </c:spPr>
          <c:marker>
            <c:spPr>
              <a:ln>
                <a:solidFill>
                  <a:srgbClr val="C00000"/>
                </a:solidFill>
              </a:ln>
            </c:spPr>
          </c:marker>
          <c:val>
            <c:numRef>
              <c:f>perf_lauritz_580!$E$3:$E$7</c:f>
              <c:numCache>
                <c:formatCode>General</c:formatCode>
                <c:ptCount val="5"/>
                <c:pt idx="0">
                  <c:v>96.943700471904194</c:v>
                </c:pt>
                <c:pt idx="1">
                  <c:v>81.080185849228954</c:v>
                </c:pt>
                <c:pt idx="2">
                  <c:v>63.705860310108463</c:v>
                </c:pt>
                <c:pt idx="3">
                  <c:v>49.549002463417658</c:v>
                </c:pt>
                <c:pt idx="4">
                  <c:v>29.729401478050619</c:v>
                </c:pt>
              </c:numCache>
            </c:numRef>
          </c:val>
          <c:smooth val="0"/>
        </c:ser>
        <c:dLbls>
          <c:showLegendKey val="0"/>
          <c:showVal val="0"/>
          <c:showCatName val="0"/>
          <c:showSerName val="0"/>
          <c:showPercent val="0"/>
          <c:showBubbleSize val="0"/>
        </c:dLbls>
        <c:marker val="1"/>
        <c:smooth val="0"/>
        <c:axId val="116278400"/>
        <c:axId val="116280704"/>
      </c:lineChart>
      <c:catAx>
        <c:axId val="116278400"/>
        <c:scaling>
          <c:orientation val="minMax"/>
        </c:scaling>
        <c:delete val="0"/>
        <c:axPos val="b"/>
        <c:title>
          <c:tx>
            <c:rich>
              <a:bodyPr/>
              <a:lstStyle/>
              <a:p>
                <a:pPr>
                  <a:defRPr sz="2000"/>
                </a:pPr>
                <a:r>
                  <a:rPr lang="en-US" sz="2000"/>
                  <a:t>#Samples/Pixel, (CSAA)</a:t>
                </a:r>
              </a:p>
            </c:rich>
          </c:tx>
          <c:layout/>
          <c:overlay val="0"/>
        </c:title>
        <c:numFmt formatCode="General" sourceLinked="1"/>
        <c:majorTickMark val="out"/>
        <c:minorTickMark val="none"/>
        <c:tickLblPos val="nextTo"/>
        <c:txPr>
          <a:bodyPr/>
          <a:lstStyle/>
          <a:p>
            <a:pPr>
              <a:defRPr sz="2000"/>
            </a:pPr>
            <a:endParaRPr lang="en-US"/>
          </a:p>
        </c:txPr>
        <c:crossAx val="116280704"/>
        <c:crosses val="autoZero"/>
        <c:auto val="1"/>
        <c:lblAlgn val="ctr"/>
        <c:lblOffset val="100"/>
        <c:noMultiLvlLbl val="0"/>
      </c:catAx>
      <c:valAx>
        <c:axId val="116280704"/>
        <c:scaling>
          <c:orientation val="minMax"/>
        </c:scaling>
        <c:delete val="0"/>
        <c:axPos val="l"/>
        <c:majorGridlines/>
        <c:numFmt formatCode="General" sourceLinked="1"/>
        <c:majorTickMark val="out"/>
        <c:minorTickMark val="none"/>
        <c:tickLblPos val="nextTo"/>
        <c:txPr>
          <a:bodyPr rot="0" vert="horz" anchor="ctr" anchorCtr="1"/>
          <a:lstStyle/>
          <a:p>
            <a:pPr>
              <a:defRPr sz="2000"/>
            </a:pPr>
            <a:endParaRPr lang="en-US"/>
          </a:p>
        </c:txPr>
        <c:crossAx val="116278400"/>
        <c:crosses val="autoZero"/>
        <c:crossBetween val="midCat"/>
        <c:majorUnit val="100"/>
      </c:valAx>
    </c:plotArea>
    <c:legend>
      <c:legendPos val="r"/>
      <c:layout>
        <c:manualLayout>
          <c:xMode val="edge"/>
          <c:yMode val="edge"/>
          <c:x val="0.49746383389123977"/>
          <c:y val="0.128776353075781"/>
          <c:w val="0.49537480018687818"/>
          <c:h val="0.32710472602031898"/>
        </c:manualLayout>
      </c:layout>
      <c:overlay val="0"/>
      <c:spPr>
        <a:solidFill>
          <a:schemeClr val="bg1">
            <a:lumMod val="75000"/>
          </a:schemeClr>
        </a:solidFill>
        <a:ln>
          <a:solidFill>
            <a:schemeClr val="tx1"/>
          </a:solidFill>
        </a:ln>
      </c:spPr>
      <c:txPr>
        <a:bodyPr/>
        <a:lstStyle/>
        <a:p>
          <a:pPr>
            <a:defRPr sz="2400"/>
          </a:pPr>
          <a:endParaRPr lang="en-US"/>
        </a:p>
      </c:txPr>
    </c:legend>
    <c:plotVisOnly val="1"/>
    <c:dispBlanksAs val="gap"/>
    <c:showDLblsOverMax val="0"/>
  </c:chart>
  <c:txPr>
    <a:bodyPr/>
    <a:lstStyle/>
    <a:p>
      <a:pPr>
        <a:defRPr sz="1800"/>
      </a:pPr>
      <a:endParaRPr lang="en-US"/>
    </a:p>
  </c:txPr>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3-07-12T11:06:14.055" idx="2">
    <p:pos x="10" y="10"/>
    <p:text>Redo image, lights should not affect the tubes. Maybe disable lights, just show spheres.</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3-07-12T11:06:14.055" idx="7">
    <p:pos x="10" y="10"/>
    <p:text>Redo image, lights should not affect the tubes. Maybe disable lights, just show spheres.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3-07-12T11:06:14.055" idx="8">
    <p:pos x="10" y="10"/>
    <p:text>Redo image, lights should not affect the tubes. Maybe disable lights, just show spheres.</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3-07-12T11:06:14.055" idx="9">
    <p:pos x="10" y="10"/>
    <p:text>Redo image, lights should not affect the tubes. Maybe disable lights, just show spheres.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53F5E2-91F5-4054-8CF8-23CF49D3A90B}" type="datetimeFigureOut">
              <a:rPr lang="en-AU" smtClean="0"/>
              <a:t>28/07/2013</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CBF940-292E-46A3-98D3-4AFBC32F2B96}" type="slidenum">
              <a:rPr lang="en-AU" smtClean="0"/>
              <a:t>‹#›</a:t>
            </a:fld>
            <a:endParaRPr lang="en-AU"/>
          </a:p>
        </p:txBody>
      </p:sp>
    </p:spTree>
    <p:extLst>
      <p:ext uri="{BB962C8B-B14F-4D97-AF65-F5344CB8AC3E}">
        <p14:creationId xmlns:p14="http://schemas.microsoft.com/office/powerpoint/2010/main" val="736046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259DC58-32CD-4477-80D4-19728EC687BC}" type="slidenum">
              <a:rPr lang="en-AU" smtClean="0"/>
              <a:pPr/>
              <a:t>2</a:t>
            </a:fld>
            <a:endParaRPr lang="en-AU"/>
          </a:p>
        </p:txBody>
      </p:sp>
    </p:spTree>
    <p:extLst>
      <p:ext uri="{BB962C8B-B14F-4D97-AF65-F5344CB8AC3E}">
        <p14:creationId xmlns:p14="http://schemas.microsoft.com/office/powerpoint/2010/main" val="228329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baseline="0" dirty="0" smtClean="0"/>
              <a:t>We </a:t>
            </a:r>
            <a:r>
              <a:rPr lang="en-AU" baseline="0" dirty="0" smtClean="0"/>
              <a:t>will be using </a:t>
            </a:r>
            <a:r>
              <a:rPr lang="en-AU" baseline="0" dirty="0" smtClean="0"/>
              <a:t>this example scene to illustrate how tiled and clustered shading works.</a:t>
            </a:r>
          </a:p>
          <a:p>
            <a:pPr marL="171450" indent="-171450">
              <a:buFont typeface="Arial" charset="0"/>
              <a:buChar char="•"/>
            </a:pPr>
            <a:r>
              <a:rPr lang="en-AU" baseline="0" dirty="0" smtClean="0"/>
              <a:t>The scene is the usual </a:t>
            </a:r>
            <a:r>
              <a:rPr lang="en-AU" baseline="0" dirty="0" err="1" smtClean="0"/>
              <a:t>Crytek</a:t>
            </a:r>
            <a:r>
              <a:rPr lang="en-AU" baseline="0" dirty="0" smtClean="0"/>
              <a:t> </a:t>
            </a:r>
            <a:r>
              <a:rPr lang="en-AU" baseline="0" dirty="0" err="1" smtClean="0"/>
              <a:t>Sponza</a:t>
            </a:r>
            <a:r>
              <a:rPr lang="en-AU" baseline="0" dirty="0" smtClean="0"/>
              <a:t> scene, but with the top three quarters lifted off, to let us get a better view.</a:t>
            </a:r>
          </a:p>
          <a:p>
            <a:pPr marL="171450" indent="-171450">
              <a:buFont typeface="Arial" charset="0"/>
              <a:buChar char="•"/>
            </a:pPr>
            <a:r>
              <a:rPr lang="en-AU" baseline="0" dirty="0" smtClean="0"/>
              <a:t>I’ve added six lights of different colours, represented as spheres.</a:t>
            </a:r>
          </a:p>
          <a:p>
            <a:pPr marL="171450" indent="-171450">
              <a:buFont typeface="Arial" charset="0"/>
              <a:buChar char="•"/>
            </a:pPr>
            <a:r>
              <a:rPr lang="en-AU" baseline="0" dirty="0" smtClean="0"/>
              <a:t>To make the view more interesting, I’ve also added a tree.</a:t>
            </a: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11</a:t>
            </a:fld>
            <a:endParaRPr lang="en-AU"/>
          </a:p>
        </p:txBody>
      </p:sp>
    </p:spTree>
    <p:extLst>
      <p:ext uri="{BB962C8B-B14F-4D97-AF65-F5344CB8AC3E}">
        <p14:creationId xmlns:p14="http://schemas.microsoft.com/office/powerpoint/2010/main" val="2466948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smtClean="0"/>
              <a:t>The same view in outline mode, to make it more clear.</a:t>
            </a:r>
          </a:p>
          <a:p>
            <a:pPr marL="0" indent="0">
              <a:buFont typeface="Arial" charset="0"/>
              <a:buNone/>
            </a:pP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12</a:t>
            </a:fld>
            <a:endParaRPr lang="en-AU"/>
          </a:p>
        </p:txBody>
      </p:sp>
    </p:spTree>
    <p:extLst>
      <p:ext uri="{BB962C8B-B14F-4D97-AF65-F5344CB8AC3E}">
        <p14:creationId xmlns:p14="http://schemas.microsoft.com/office/powerpoint/2010/main" val="2466948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smtClean="0"/>
              <a:t>This is the viewpoint</a:t>
            </a:r>
            <a:r>
              <a:rPr lang="en-AU" baseline="0" dirty="0" smtClean="0"/>
              <a:t> that will be used to demonstrate the algorithms, the camera is looking through the tree towards the lion head on the wall.</a:t>
            </a:r>
          </a:p>
          <a:p>
            <a:pPr marL="0" indent="0">
              <a:buFont typeface="Arial" charset="0"/>
              <a:buNone/>
            </a:pP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13</a:t>
            </a:fld>
            <a:endParaRPr lang="en-AU"/>
          </a:p>
        </p:txBody>
      </p:sp>
    </p:spTree>
    <p:extLst>
      <p:ext uri="{BB962C8B-B14F-4D97-AF65-F5344CB8AC3E}">
        <p14:creationId xmlns:p14="http://schemas.microsoft.com/office/powerpoint/2010/main" val="2466948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Shifting to</a:t>
            </a:r>
            <a:r>
              <a:rPr lang="en-US" baseline="0" dirty="0" smtClean="0"/>
              <a:t> the point of view of the yellow camera.</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14</a:t>
            </a:fld>
            <a:endParaRPr lang="en-AU"/>
          </a:p>
        </p:txBody>
      </p:sp>
    </p:spTree>
    <p:extLst>
      <p:ext uri="{BB962C8B-B14F-4D97-AF65-F5344CB8AC3E}">
        <p14:creationId xmlns:p14="http://schemas.microsoft.com/office/powerpoint/2010/main" val="278589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Now</a:t>
            </a:r>
            <a:r>
              <a:rPr lang="en-US" baseline="0" dirty="0" smtClean="0"/>
              <a:t> I will go into a re-cap of how tiled shading works.</a:t>
            </a:r>
          </a:p>
          <a:p>
            <a:pPr marL="171450" indent="-171450">
              <a:buFont typeface="Arial" charset="0"/>
              <a:buChar char="•"/>
            </a:pPr>
            <a:r>
              <a:rPr lang="en-US" baseline="0" dirty="0" smtClean="0"/>
              <a:t>Tiled shading can be implemented using either deferred of forward shading techniques, or a mix. Note that AMD insists on calling “Tiled Forward Shading”, “Forward+”, it is however identical.</a:t>
            </a:r>
          </a:p>
          <a:p>
            <a:pPr marL="171450" indent="-171450">
              <a:buFont typeface="Arial" charset="0"/>
              <a:buChar char="•"/>
            </a:pPr>
            <a:r>
              <a:rPr lang="en-US" baseline="0" dirty="0" smtClean="0"/>
              <a:t>For light assignment, it matters very little which form we use, so I will not go into specifics.</a:t>
            </a:r>
          </a:p>
          <a:p>
            <a:pPr marL="171450" indent="-171450">
              <a:buFont typeface="Arial" charset="0"/>
              <a:buChar char="•"/>
            </a:pPr>
            <a:r>
              <a:rPr lang="en-US" baseline="0" dirty="0" smtClean="0"/>
              <a:t>It is conceptually very simple, and also relatively easy to implement, at least in the simplest form.</a:t>
            </a:r>
          </a:p>
          <a:p>
            <a:pPr marL="171450" indent="-171450">
              <a:buFont typeface="Arial" charset="0"/>
              <a:buChar char="•"/>
            </a:pPr>
            <a:r>
              <a:rPr lang="en-US" baseline="0" dirty="0" smtClean="0"/>
              <a:t>Performance is good, given the right circumstances.</a:t>
            </a:r>
          </a:p>
          <a:p>
            <a:pPr marL="171450" indent="-171450">
              <a:buFont typeface="Arial" charset="0"/>
              <a:buChar char="•"/>
            </a:pPr>
            <a:r>
              <a:rPr lang="en-US" baseline="0" dirty="0" smtClean="0"/>
              <a:t>And fundamentally it is a 2D algorithm.</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15</a:t>
            </a:fld>
            <a:endParaRPr lang="en-AU"/>
          </a:p>
        </p:txBody>
      </p:sp>
    </p:spTree>
    <p:extLst>
      <p:ext uri="{BB962C8B-B14F-4D97-AF65-F5344CB8AC3E}">
        <p14:creationId xmlns:p14="http://schemas.microsoft.com/office/powerpoint/2010/main" val="885863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Tiled Shading works like this.</a:t>
            </a:r>
          </a:p>
          <a:p>
            <a:pPr marL="171450" indent="-171450">
              <a:buFont typeface="Arial" charset="0"/>
              <a:buChar char="•"/>
            </a:pPr>
            <a:r>
              <a:rPr lang="en-US" dirty="0" smtClean="0"/>
              <a:t>The screen is divided into tiles, each covering say 32 by 32 pixels.</a:t>
            </a:r>
          </a:p>
          <a:p>
            <a:pPr marL="171450" indent="-171450">
              <a:buFont typeface="Arial" charset="0"/>
              <a:buChar char="•"/>
            </a:pPr>
            <a:r>
              <a:rPr lang="en-US" dirty="0" smtClean="0"/>
              <a:t>Each tile contains a single list of</a:t>
            </a:r>
            <a:r>
              <a:rPr lang="en-US" baseline="0" dirty="0" smtClean="0"/>
              <a:t> all the lights that might influence any of the pixels inside.</a:t>
            </a:r>
          </a:p>
          <a:p>
            <a:pPr marL="171450" indent="-171450">
              <a:buFont typeface="Arial" charset="0"/>
              <a:buChar char="•"/>
            </a:pPr>
            <a:r>
              <a:rPr lang="en-US" baseline="0" dirty="0" smtClean="0"/>
              <a:t>Note that this list is shared between the pixels, so overhead for list maintenance and fetching is low. </a:t>
            </a:r>
            <a:endParaRPr lang="en-US" dirty="0" smtClean="0"/>
          </a:p>
        </p:txBody>
      </p:sp>
      <p:sp>
        <p:nvSpPr>
          <p:cNvPr id="4" name="Slide Number Placeholder 3"/>
          <p:cNvSpPr>
            <a:spLocks noGrp="1"/>
          </p:cNvSpPr>
          <p:nvPr>
            <p:ph type="sldNum" sz="quarter" idx="10"/>
          </p:nvPr>
        </p:nvSpPr>
        <p:spPr/>
        <p:txBody>
          <a:bodyPr/>
          <a:lstStyle/>
          <a:p>
            <a:fld id="{26CBF940-292E-46A3-98D3-4AFBC32F2B96}" type="slidenum">
              <a:rPr lang="en-AU" smtClean="0"/>
              <a:t>16</a:t>
            </a:fld>
            <a:endParaRPr lang="en-AU"/>
          </a:p>
        </p:txBody>
      </p:sp>
    </p:spTree>
    <p:extLst>
      <p:ext uri="{BB962C8B-B14F-4D97-AF65-F5344CB8AC3E}">
        <p14:creationId xmlns:p14="http://schemas.microsoft.com/office/powerpoint/2010/main" val="2499065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To construct the lists, we might do as follows.</a:t>
            </a:r>
          </a:p>
          <a:p>
            <a:pPr marL="171450" indent="-171450">
              <a:buFont typeface="Arial" charset="0"/>
              <a:buChar char="•"/>
            </a:pPr>
            <a:r>
              <a:rPr lang="en-US" baseline="0" dirty="0" smtClean="0"/>
              <a:t>For each light, establish the screen space bounding box, illustrated for the green light.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17</a:t>
            </a:fld>
            <a:endParaRPr lang="en-AU"/>
          </a:p>
        </p:txBody>
      </p:sp>
    </p:spTree>
    <p:extLst>
      <p:ext uri="{BB962C8B-B14F-4D97-AF65-F5344CB8AC3E}">
        <p14:creationId xmlns:p14="http://schemas.microsoft.com/office/powerpoint/2010/main" val="453084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Then add the</a:t>
            </a:r>
            <a:r>
              <a:rPr lang="en-US" baseline="0" dirty="0" smtClean="0"/>
              <a:t> index of the light to all of the overlapped tiles.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18</a:t>
            </a:fld>
            <a:endParaRPr lang="en-AU"/>
          </a:p>
        </p:txBody>
      </p:sp>
    </p:spTree>
    <p:extLst>
      <p:ext uri="{BB962C8B-B14F-4D97-AF65-F5344CB8AC3E}">
        <p14:creationId xmlns:p14="http://schemas.microsoft.com/office/powerpoint/2010/main" val="1948923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Then repeat</a:t>
            </a:r>
            <a:r>
              <a:rPr lang="en-US" baseline="0" dirty="0" smtClean="0"/>
              <a:t> this process for all remaining lights.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19</a:t>
            </a:fld>
            <a:endParaRPr lang="en-AU"/>
          </a:p>
        </p:txBody>
      </p:sp>
    </p:spTree>
    <p:extLst>
      <p:ext uri="{BB962C8B-B14F-4D97-AF65-F5344CB8AC3E}">
        <p14:creationId xmlns:p14="http://schemas.microsoft.com/office/powerpoint/2010/main" val="2315312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The illustration only shows the counts, so you need to imagine the lists being built as well.</a:t>
            </a:r>
          </a:p>
          <a:p>
            <a:pPr marL="171450" indent="-171450">
              <a:buFont typeface="Arial" charset="0"/>
              <a:buChar char="•"/>
            </a:pPr>
            <a:r>
              <a:rPr lang="en-US" baseline="0" dirty="0" smtClean="0"/>
              <a:t>In practice we’d also do a conservative per-tile min/max depth test, to cull away lights occupying empty space.</a:t>
            </a: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20</a:t>
            </a:fld>
            <a:endParaRPr lang="en-AU"/>
          </a:p>
        </p:txBody>
      </p:sp>
    </p:spTree>
    <p:extLst>
      <p:ext uri="{BB962C8B-B14F-4D97-AF65-F5344CB8AC3E}">
        <p14:creationId xmlns:p14="http://schemas.microsoft.com/office/powerpoint/2010/main" val="186276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first part of the two part presentation about practical clustered shading. The first</a:t>
            </a:r>
            <a:r>
              <a:rPr lang="en-US" baseline="0" dirty="0" smtClean="0"/>
              <a:t> part is presented by Ola Olsson, PhD student at Chalmers University of Technology, and covers the motivation, introduction and background to clustered shading. The second part, by Emil </a:t>
            </a:r>
            <a:r>
              <a:rPr lang="en-US" baseline="0" dirty="0" err="1" smtClean="0"/>
              <a:t>Persson</a:t>
            </a:r>
            <a:r>
              <a:rPr lang="en-US" baseline="0" dirty="0" smtClean="0"/>
              <a:t>, head of research at Avalanche Studios, deals with the reasons and adaptions to put the technique into production in the open-world engine at Avalanche.</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3</a:t>
            </a:fld>
            <a:endParaRPr lang="en-AU"/>
          </a:p>
        </p:txBody>
      </p:sp>
    </p:spTree>
    <p:extLst>
      <p:ext uri="{BB962C8B-B14F-4D97-AF65-F5344CB8AC3E}">
        <p14:creationId xmlns:p14="http://schemas.microsoft.com/office/powerpoint/2010/main" val="2245789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Once all the lists are constructed, a shading pass is performed.</a:t>
            </a:r>
          </a:p>
          <a:p>
            <a:pPr marL="171450" indent="-171450">
              <a:buFont typeface="Arial" charset="0"/>
              <a:buChar char="•"/>
            </a:pPr>
            <a:r>
              <a:rPr lang="en-US" baseline="0" dirty="0" smtClean="0"/>
              <a:t>For tiled deferred shading, it is a deferred full screen pass.</a:t>
            </a:r>
          </a:p>
          <a:p>
            <a:pPr marL="171450" indent="-171450">
              <a:buFont typeface="Arial" charset="0"/>
              <a:buChar char="•"/>
            </a:pPr>
            <a:r>
              <a:rPr lang="en-US" baseline="0" dirty="0" smtClean="0"/>
              <a:t>For tiled forward shading, it is a geometry pass.</a:t>
            </a:r>
          </a:p>
          <a:p>
            <a:pPr marL="171450" indent="-171450">
              <a:buFont typeface="Arial" charset="0"/>
              <a:buChar char="•"/>
            </a:pPr>
            <a:r>
              <a:rPr lang="en-US" baseline="0" dirty="0" smtClean="0"/>
              <a:t>In each case the light list is looked up using the fragment coordinates and looped through and shading is accumulated.</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21</a:t>
            </a:fld>
            <a:endParaRPr lang="en-AU"/>
          </a:p>
        </p:txBody>
      </p:sp>
    </p:spTree>
    <p:extLst>
      <p:ext uri="{BB962C8B-B14F-4D97-AF65-F5344CB8AC3E}">
        <p14:creationId xmlns:p14="http://schemas.microsoft.com/office/powerpoint/2010/main" val="1619965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This is a view of the tile</a:t>
            </a:r>
            <a:r>
              <a:rPr lang="en-US" baseline="0" dirty="0" smtClean="0"/>
              <a:t> geometry </a:t>
            </a:r>
            <a:r>
              <a:rPr lang="en-US" dirty="0" smtClean="0"/>
              <a:t>pulled out of</a:t>
            </a:r>
            <a:r>
              <a:rPr lang="en-US" baseline="0" dirty="0" smtClean="0"/>
              <a:t> our implementation.</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22</a:t>
            </a:fld>
            <a:endParaRPr lang="en-AU"/>
          </a:p>
        </p:txBody>
      </p:sp>
    </p:spTree>
    <p:extLst>
      <p:ext uri="{BB962C8B-B14F-4D97-AF65-F5344CB8AC3E}">
        <p14:creationId xmlns:p14="http://schemas.microsoft.com/office/powerpoint/2010/main" val="405963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Switching to the overhead view, we see how they extend from the tree over to the background</a:t>
            </a:r>
            <a:r>
              <a:rPr lang="en-US" baseline="0" dirty="0" smtClean="0"/>
              <a:t> geometry.</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23</a:t>
            </a:fld>
            <a:endParaRPr lang="en-AU"/>
          </a:p>
        </p:txBody>
      </p:sp>
    </p:spTree>
    <p:extLst>
      <p:ext uri="{BB962C8B-B14F-4D97-AF65-F5344CB8AC3E}">
        <p14:creationId xmlns:p14="http://schemas.microsoft.com/office/powerpoint/2010/main" val="3328674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Toggling on the light geometry,</a:t>
            </a:r>
            <a:r>
              <a:rPr lang="en-US" baseline="0" dirty="0" smtClean="0"/>
              <a:t> we see that there is a lot of overlap…</a:t>
            </a:r>
          </a:p>
          <a:p>
            <a:pPr marL="171450" indent="-171450">
              <a:buFont typeface="Arial" charset="0"/>
              <a:buChar char="•"/>
            </a:pPr>
            <a:r>
              <a:rPr lang="en-US" dirty="0" smtClean="0"/>
              <a:t>…even in</a:t>
            </a:r>
            <a:r>
              <a:rPr lang="en-US" baseline="0" dirty="0" smtClean="0"/>
              <a:t> the empty space behind the tree.</a:t>
            </a:r>
          </a:p>
          <a:p>
            <a:pPr marL="171450" indent="-171450">
              <a:buFont typeface="Arial" charset="0"/>
              <a:buChar char="•"/>
            </a:pPr>
            <a:r>
              <a:rPr lang="en-US" baseline="0" dirty="0" smtClean="0"/>
              <a:t>We now should be able to start seeing the shape of the problem with 2D tiles in a 3D world.</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24</a:t>
            </a:fld>
            <a:endParaRPr lang="en-AU"/>
          </a:p>
        </p:txBody>
      </p:sp>
    </p:spTree>
    <p:extLst>
      <p:ext uri="{BB962C8B-B14F-4D97-AF65-F5344CB8AC3E}">
        <p14:creationId xmlns:p14="http://schemas.microsoft.com/office/powerpoint/2010/main" val="1103352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baseline="0" dirty="0" smtClean="0"/>
              <a:t>We’ll now take a closer look at a single tile, in order to highlight the problem.</a:t>
            </a:r>
          </a:p>
          <a:p>
            <a:pPr marL="171450" indent="-171450">
              <a:buFont typeface="Arial" charset="0"/>
              <a:buChar char="•"/>
            </a:pP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25</a:t>
            </a:fld>
            <a:endParaRPr lang="en-AU"/>
          </a:p>
        </p:txBody>
      </p:sp>
    </p:spTree>
    <p:extLst>
      <p:ext uri="{BB962C8B-B14F-4D97-AF65-F5344CB8AC3E}">
        <p14:creationId xmlns:p14="http://schemas.microsoft.com/office/powerpoint/2010/main" val="627364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26</a:t>
            </a:fld>
            <a:endParaRPr lang="en-AU"/>
          </a:p>
        </p:txBody>
      </p:sp>
    </p:spTree>
    <p:extLst>
      <p:ext uri="{BB962C8B-B14F-4D97-AF65-F5344CB8AC3E}">
        <p14:creationId xmlns:p14="http://schemas.microsoft.com/office/powerpoint/2010/main" val="627364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baseline="0" dirty="0" smtClean="0"/>
              <a:t>As we can see, there is a small number of samples from the tree</a:t>
            </a:r>
          </a:p>
          <a:p>
            <a:pPr marL="171450" indent="-171450">
              <a:buFont typeface="Arial" charset="0"/>
              <a:buChar char="•"/>
            </a:pPr>
            <a:r>
              <a:rPr lang="en-AU" baseline="0" dirty="0" smtClean="0"/>
              <a:t>And the rest, the lion share of the pixels are in the background.</a:t>
            </a: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27</a:t>
            </a:fld>
            <a:endParaRPr lang="en-AU"/>
          </a:p>
        </p:txBody>
      </p:sp>
    </p:spTree>
    <p:extLst>
      <p:ext uri="{BB962C8B-B14F-4D97-AF65-F5344CB8AC3E}">
        <p14:creationId xmlns:p14="http://schemas.microsoft.com/office/powerpoint/2010/main" val="627364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 In 3D the tile looks like</a:t>
            </a:r>
            <a:r>
              <a:rPr lang="en-AU" baseline="0" dirty="0" smtClean="0"/>
              <a:t> this…</a:t>
            </a: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28</a:t>
            </a:fld>
            <a:endParaRPr lang="en-AU"/>
          </a:p>
        </p:txBody>
      </p:sp>
    </p:spTree>
    <p:extLst>
      <p:ext uri="{BB962C8B-B14F-4D97-AF65-F5344CB8AC3E}">
        <p14:creationId xmlns:p14="http://schemas.microsoft.com/office/powerpoint/2010/main" val="627364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29</a:t>
            </a:fld>
            <a:endParaRPr lang="en-AU"/>
          </a:p>
        </p:txBody>
      </p:sp>
    </p:spTree>
    <p:extLst>
      <p:ext uri="{BB962C8B-B14F-4D97-AF65-F5344CB8AC3E}">
        <p14:creationId xmlns:p14="http://schemas.microsoft.com/office/powerpoint/2010/main" val="627364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smtClean="0"/>
              <a:t>Extending</a:t>
            </a:r>
            <a:r>
              <a:rPr lang="en-AU" baseline="0" dirty="0" smtClean="0"/>
              <a:t> from the tree through the visible scene to the wall.</a:t>
            </a:r>
            <a:endParaRPr lang="en-AU" dirty="0" smtClean="0"/>
          </a:p>
          <a:p>
            <a:pPr marL="171450" indent="-171450">
              <a:buFont typeface="Arial" charset="0"/>
              <a:buChar char="•"/>
            </a:pPr>
            <a:r>
              <a:rPr lang="en-AU" dirty="0" smtClean="0"/>
              <a:t>This </a:t>
            </a:r>
            <a:r>
              <a:rPr lang="en-AU" dirty="0" smtClean="0"/>
              <a:t>one troublesome</a:t>
            </a:r>
            <a:r>
              <a:rPr lang="en-AU" baseline="0" dirty="0" smtClean="0"/>
              <a:t> tile intersects all 6 lights in our simple test </a:t>
            </a:r>
            <a:r>
              <a:rPr lang="en-AU" baseline="0" dirty="0" smtClean="0"/>
              <a:t>scene.</a:t>
            </a:r>
            <a:endParaRPr lang="en-AU" baseline="0" dirty="0" smtClean="0"/>
          </a:p>
          <a:p>
            <a:pPr marL="171450" indent="-171450">
              <a:buFont typeface="Arial" charset="0"/>
              <a:buChar char="•"/>
            </a:pP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30</a:t>
            </a:fld>
            <a:endParaRPr lang="en-AU"/>
          </a:p>
        </p:txBody>
      </p:sp>
    </p:spTree>
    <p:extLst>
      <p:ext uri="{BB962C8B-B14F-4D97-AF65-F5344CB8AC3E}">
        <p14:creationId xmlns:p14="http://schemas.microsoft.com/office/powerpoint/2010/main" val="62736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Clustered Shading</a:t>
            </a:r>
            <a:r>
              <a:rPr lang="en-US" baseline="0" dirty="0" smtClean="0"/>
              <a:t>, was first introduced by myself and co-authors in a paper published at the </a:t>
            </a:r>
            <a:r>
              <a:rPr lang="en-US" baseline="0" dirty="0" err="1" smtClean="0"/>
              <a:t>Hight</a:t>
            </a:r>
            <a:r>
              <a:rPr lang="en-US" baseline="0" dirty="0" smtClean="0"/>
              <a:t> Performance Graphics conference 2012.  The algorithm builds on, and extends, tiled shading.</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4</a:t>
            </a:fld>
            <a:endParaRPr lang="en-AU"/>
          </a:p>
        </p:txBody>
      </p:sp>
    </p:spTree>
    <p:extLst>
      <p:ext uri="{BB962C8B-B14F-4D97-AF65-F5344CB8AC3E}">
        <p14:creationId xmlns:p14="http://schemas.microsoft.com/office/powerpoint/2010/main" val="85151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smtClean="0"/>
              <a:t>While actually some of the samples, from the tree, are affected zero</a:t>
            </a:r>
            <a:r>
              <a:rPr lang="en-AU" baseline="0" dirty="0" smtClean="0"/>
              <a:t> of these lights</a:t>
            </a:r>
            <a:r>
              <a:rPr lang="en-AU" baseline="0" dirty="0" smtClean="0"/>
              <a:t>.</a:t>
            </a:r>
            <a:endParaRPr lang="en-AU" baseline="0" dirty="0" smtClean="0"/>
          </a:p>
        </p:txBody>
      </p:sp>
      <p:sp>
        <p:nvSpPr>
          <p:cNvPr id="4" name="Slide Number Placeholder 3"/>
          <p:cNvSpPr>
            <a:spLocks noGrp="1"/>
          </p:cNvSpPr>
          <p:nvPr>
            <p:ph type="sldNum" sz="quarter" idx="10"/>
          </p:nvPr>
        </p:nvSpPr>
        <p:spPr/>
        <p:txBody>
          <a:bodyPr/>
          <a:lstStyle/>
          <a:p>
            <a:fld id="{26CBF940-292E-46A3-98D3-4AFBC32F2B96}" type="slidenum">
              <a:rPr lang="en-AU" smtClean="0"/>
              <a:t>31</a:t>
            </a:fld>
            <a:endParaRPr lang="en-AU"/>
          </a:p>
        </p:txBody>
      </p:sp>
    </p:spTree>
    <p:extLst>
      <p:ext uri="{BB962C8B-B14F-4D97-AF65-F5344CB8AC3E}">
        <p14:creationId xmlns:p14="http://schemas.microsoft.com/office/powerpoint/2010/main" val="627364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baseline="0" dirty="0" smtClean="0"/>
              <a:t>And the rest, </a:t>
            </a:r>
            <a:r>
              <a:rPr lang="en-AU" baseline="0" dirty="0" smtClean="0"/>
              <a:t>would </a:t>
            </a:r>
            <a:r>
              <a:rPr lang="en-AU" baseline="0" dirty="0" smtClean="0"/>
              <a:t>only need two of the lights.</a:t>
            </a: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32</a:t>
            </a:fld>
            <a:endParaRPr lang="en-AU"/>
          </a:p>
        </p:txBody>
      </p:sp>
    </p:spTree>
    <p:extLst>
      <p:ext uri="{BB962C8B-B14F-4D97-AF65-F5344CB8AC3E}">
        <p14:creationId xmlns:p14="http://schemas.microsoft.com/office/powerpoint/2010/main" val="627364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So as we have shown, there is a fairly fundamental problem with tiled shading.</a:t>
            </a:r>
          </a:p>
          <a:p>
            <a:pPr marL="171450" indent="-171450">
              <a:buFont typeface="Arial" charset="0"/>
              <a:buChar char="•"/>
            </a:pPr>
            <a:r>
              <a:rPr lang="en-US" dirty="0" smtClean="0"/>
              <a:t>The basic problem stems from that we are making the intersection between lights and geometry samples, both of</a:t>
            </a:r>
            <a:r>
              <a:rPr lang="en-US" baseline="0" dirty="0" smtClean="0"/>
              <a:t> which are 3D entities, in a 2D screen space.</a:t>
            </a:r>
          </a:p>
          <a:p>
            <a:pPr marL="171450" indent="-171450">
              <a:buFont typeface="Arial" charset="0"/>
              <a:buChar char="•"/>
            </a:pPr>
            <a:r>
              <a:rPr lang="en-US" baseline="0" dirty="0" smtClean="0"/>
              <a:t>The main practical issue with this is that the resulting light assignment is highly view dependent. This means that we cannot author scenes with any strong guarantee on performance, as a given view of the scene may have a significantly higher </a:t>
            </a:r>
            <a:r>
              <a:rPr lang="en-US" i="1" baseline="0" dirty="0" smtClean="0"/>
              <a:t>screen space</a:t>
            </a:r>
            <a:r>
              <a:rPr lang="en-US" i="0" baseline="0" dirty="0" smtClean="0"/>
              <a:t> light density than average. </a:t>
            </a:r>
          </a:p>
          <a:p>
            <a:pPr marL="171450" indent="-171450">
              <a:buFont typeface="Arial" charset="0"/>
              <a:buChar char="•"/>
            </a:pPr>
            <a:r>
              <a:rPr lang="en-US" i="0" baseline="0" dirty="0" smtClean="0"/>
              <a:t>For example, we’d like to be able to construct a scene with, say, maximum 4 lights affecting any part of the scene. In this case, we would like shading cost to be proportional to this, and stable, given different view points. Unfortunately, no such correlation exists for tiled shading.</a:t>
            </a:r>
            <a:endParaRPr lang="en-US" baseline="0" dirty="0" smtClean="0"/>
          </a:p>
          <a:p>
            <a:pPr marL="171450" indent="-171450">
              <a:buFont typeface="Arial" charset="0"/>
              <a:buChar char="•"/>
            </a:pPr>
            <a:r>
              <a:rPr lang="en-US" baseline="0" dirty="0" smtClean="0"/>
              <a:t>In other words shading times are unpredictable, which is a major problem for a real time application.</a:t>
            </a:r>
          </a:p>
        </p:txBody>
      </p:sp>
      <p:sp>
        <p:nvSpPr>
          <p:cNvPr id="4" name="Slide Number Placeholder 3"/>
          <p:cNvSpPr>
            <a:spLocks noGrp="1"/>
          </p:cNvSpPr>
          <p:nvPr>
            <p:ph type="sldNum" sz="quarter" idx="10"/>
          </p:nvPr>
        </p:nvSpPr>
        <p:spPr/>
        <p:txBody>
          <a:bodyPr/>
          <a:lstStyle/>
          <a:p>
            <a:fld id="{26CBF940-292E-46A3-98D3-4AFBC32F2B96}" type="slidenum">
              <a:rPr lang="en-AU" smtClean="0"/>
              <a:t>33</a:t>
            </a:fld>
            <a:endParaRPr lang="en-AU"/>
          </a:p>
        </p:txBody>
      </p:sp>
    </p:spTree>
    <p:extLst>
      <p:ext uri="{BB962C8B-B14F-4D97-AF65-F5344CB8AC3E}">
        <p14:creationId xmlns:p14="http://schemas.microsoft.com/office/powerpoint/2010/main" val="3965858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smtClean="0"/>
              <a:t>So how do</a:t>
            </a:r>
            <a:r>
              <a:rPr lang="en-AU" baseline="0" dirty="0" smtClean="0"/>
              <a:t> we solve this?</a:t>
            </a:r>
          </a:p>
          <a:p>
            <a:pPr marL="171450" indent="-171450">
              <a:buFont typeface="Arial" charset="0"/>
              <a:buChar char="•"/>
            </a:pPr>
            <a:r>
              <a:rPr lang="en-AU" baseline="0" dirty="0" smtClean="0"/>
              <a:t>This is the basic question for our clustered shading paper.</a:t>
            </a:r>
          </a:p>
          <a:p>
            <a:pPr marL="171450" indent="-171450">
              <a:buFont typeface="Arial" charset="0"/>
              <a:buChar char="•"/>
            </a:pPr>
            <a:r>
              <a:rPr lang="en-AU" baseline="0" dirty="0" smtClean="0"/>
              <a:t>A fairly </a:t>
            </a:r>
            <a:r>
              <a:rPr lang="en-AU" baseline="0" dirty="0" smtClean="0"/>
              <a:t>obvious solution, given what has been said so far, is </a:t>
            </a:r>
            <a:r>
              <a:rPr lang="en-AU" baseline="0" dirty="0" smtClean="0"/>
              <a:t>to use 3D tiles of some sort.</a:t>
            </a:r>
          </a:p>
          <a:p>
            <a:pPr marL="171450" indent="-171450">
              <a:buFont typeface="Arial" charset="0"/>
              <a:buChar char="•"/>
            </a:pPr>
            <a:r>
              <a:rPr lang="en-AU" baseline="0" dirty="0" smtClean="0"/>
              <a:t>It is less obvious what particular kind of subdivisions to use, and whether this will actually improve efficiency.</a:t>
            </a:r>
          </a:p>
          <a:p>
            <a:pPr marL="171450" indent="-171450">
              <a:buFont typeface="Arial" charset="0"/>
              <a:buChar char="•"/>
            </a:pPr>
            <a:r>
              <a:rPr lang="en-AU" baseline="0" dirty="0" smtClean="0"/>
              <a:t>Another question we explore in the paper is to tile in yet higher dimensions, </a:t>
            </a:r>
            <a:r>
              <a:rPr lang="en-AU" baseline="0" dirty="0" smtClean="0"/>
              <a:t>based </a:t>
            </a:r>
            <a:r>
              <a:rPr lang="en-AU" baseline="0" dirty="0" smtClean="0"/>
              <a:t>on normal direction as well.</a:t>
            </a: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34</a:t>
            </a:fld>
            <a:endParaRPr lang="en-AU"/>
          </a:p>
        </p:txBody>
      </p:sp>
    </p:spTree>
    <p:extLst>
      <p:ext uri="{BB962C8B-B14F-4D97-AF65-F5344CB8AC3E}">
        <p14:creationId xmlns:p14="http://schemas.microsoft.com/office/powerpoint/2010/main" val="3820318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Compare the tiles show here…</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35</a:t>
            </a:fld>
            <a:endParaRPr lang="en-AU"/>
          </a:p>
        </p:txBody>
      </p:sp>
    </p:spTree>
    <p:extLst>
      <p:ext uri="{BB962C8B-B14F-4D97-AF65-F5344CB8AC3E}">
        <p14:creationId xmlns:p14="http://schemas.microsoft.com/office/powerpoint/2010/main" val="3267760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…with</a:t>
            </a:r>
            <a:r>
              <a:rPr lang="en-US" baseline="0" dirty="0" smtClean="0"/>
              <a:t> the view space cluster AABBs shown here.</a:t>
            </a:r>
          </a:p>
          <a:p>
            <a:pPr marL="171450" indent="-171450">
              <a:buFont typeface="Arial" charset="0"/>
              <a:buChar char="•"/>
            </a:pPr>
            <a:r>
              <a:rPr lang="en-US" baseline="0" dirty="0" smtClean="0"/>
              <a:t>Along the top edge of the screen, it is easy to see that the clusters and tiles are very similar, where the depth within each tile is shallow.</a:t>
            </a:r>
          </a:p>
          <a:p>
            <a:pPr marL="171450" indent="-171450">
              <a:buFont typeface="Arial" charset="0"/>
              <a:buChar char="•"/>
            </a:pPr>
            <a:r>
              <a:rPr lang="en-US" dirty="0" smtClean="0"/>
              <a:t>In the middle,</a:t>
            </a:r>
            <a:r>
              <a:rPr lang="en-US" baseline="0" dirty="0" smtClean="0"/>
              <a:t> where the tree is, things are more interesting, as several layers of depth are visible.</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36</a:t>
            </a:fld>
            <a:endParaRPr lang="en-AU"/>
          </a:p>
        </p:txBody>
      </p:sp>
    </p:spTree>
    <p:extLst>
      <p:ext uri="{BB962C8B-B14F-4D97-AF65-F5344CB8AC3E}">
        <p14:creationId xmlns:p14="http://schemas.microsoft.com/office/powerpoint/2010/main" val="2052549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Going to the overhead view again.</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37</a:t>
            </a:fld>
            <a:endParaRPr lang="en-AU"/>
          </a:p>
        </p:txBody>
      </p:sp>
    </p:spTree>
    <p:extLst>
      <p:ext uri="{BB962C8B-B14F-4D97-AF65-F5344CB8AC3E}">
        <p14:creationId xmlns:p14="http://schemas.microsoft.com/office/powerpoint/2010/main" val="3433828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Comparing the tiles…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38</a:t>
            </a:fld>
            <a:endParaRPr lang="en-AU"/>
          </a:p>
        </p:txBody>
      </p:sp>
    </p:spTree>
    <p:extLst>
      <p:ext uri="{BB962C8B-B14F-4D97-AF65-F5344CB8AC3E}">
        <p14:creationId xmlns:p14="http://schemas.microsoft.com/office/powerpoint/2010/main" val="876351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…to</a:t>
            </a:r>
            <a:r>
              <a:rPr lang="en-US" baseline="0" dirty="0" smtClean="0"/>
              <a:t> the clusters, shows that the clusters approximate the visible geometry a lot better.</a:t>
            </a:r>
          </a:p>
          <a:p>
            <a:pPr marL="171450" indent="-171450">
              <a:buFont typeface="Arial" charset="0"/>
              <a:buChar char="•"/>
            </a:pPr>
            <a:r>
              <a:rPr lang="en-US" baseline="0" dirty="0" smtClean="0"/>
              <a:t>This means that the intersection with the light volumes ought to also be more precise.</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39</a:t>
            </a:fld>
            <a:endParaRPr lang="en-AU"/>
          </a:p>
        </p:txBody>
      </p:sp>
    </p:spTree>
    <p:extLst>
      <p:ext uri="{BB962C8B-B14F-4D97-AF65-F5344CB8AC3E}">
        <p14:creationId xmlns:p14="http://schemas.microsoft.com/office/powerpoint/2010/main" val="219715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Going back to the single tile example</a:t>
            </a:r>
            <a:r>
              <a:rPr lang="en-US" baseline="0" dirty="0" smtClean="0"/>
              <a:t>, but with clusters.</a:t>
            </a:r>
          </a:p>
        </p:txBody>
      </p:sp>
      <p:sp>
        <p:nvSpPr>
          <p:cNvPr id="4" name="Slide Number Placeholder 3"/>
          <p:cNvSpPr>
            <a:spLocks noGrp="1"/>
          </p:cNvSpPr>
          <p:nvPr>
            <p:ph type="sldNum" sz="quarter" idx="10"/>
          </p:nvPr>
        </p:nvSpPr>
        <p:spPr/>
        <p:txBody>
          <a:bodyPr/>
          <a:lstStyle/>
          <a:p>
            <a:fld id="{26CBF940-292E-46A3-98D3-4AFBC32F2B96}" type="slidenum">
              <a:rPr lang="en-AU" smtClean="0"/>
              <a:t>40</a:t>
            </a:fld>
            <a:endParaRPr lang="en-AU"/>
          </a:p>
        </p:txBody>
      </p:sp>
    </p:spTree>
    <p:extLst>
      <p:ext uri="{BB962C8B-B14F-4D97-AF65-F5344CB8AC3E}">
        <p14:creationId xmlns:p14="http://schemas.microsoft.com/office/powerpoint/2010/main" val="2684806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Our algorithm targets thousands of lights in real time, </a:t>
            </a:r>
          </a:p>
          <a:p>
            <a:endParaRPr lang="en-US" dirty="0" smtClean="0"/>
          </a:p>
          <a:p>
            <a:r>
              <a:rPr lang="en-US" dirty="0" smtClean="0"/>
              <a:t>The lights have</a:t>
            </a:r>
            <a:r>
              <a:rPr lang="en-US" baseline="0" dirty="0" smtClean="0"/>
              <a:t> a limited range, with some falloff which goes to 0 at the boundary.</a:t>
            </a:r>
          </a:p>
          <a:p>
            <a:r>
              <a:rPr lang="en-US" dirty="0" smtClean="0"/>
              <a:t>This means that lights are not</a:t>
            </a:r>
            <a:r>
              <a:rPr lang="en-US" baseline="0" dirty="0" smtClean="0"/>
              <a:t> physical, and the scaling with increasing light range is an interesting direction of future work.</a:t>
            </a:r>
          </a:p>
          <a:p>
            <a:r>
              <a:rPr lang="en-US" baseline="0" dirty="0" smtClean="0"/>
              <a:t>We further do not consider shadows, also interesting for</a:t>
            </a:r>
            <a:r>
              <a:rPr lang="en-US" dirty="0" smtClean="0"/>
              <a:t> future work!</a:t>
            </a:r>
          </a:p>
          <a:p>
            <a:r>
              <a:rPr lang="en-US" dirty="0" smtClean="0"/>
              <a:t>There is no </a:t>
            </a:r>
            <a:r>
              <a:rPr lang="en-US" dirty="0" smtClean="0"/>
              <a:t>pre-computation, </a:t>
            </a:r>
            <a:r>
              <a:rPr lang="en-US" dirty="0" smtClean="0"/>
              <a:t>so all geometry and lights are allowed to change freely from frame to frame.</a:t>
            </a:r>
          </a:p>
          <a:p>
            <a:r>
              <a:rPr lang="en-US" dirty="0" smtClean="0"/>
              <a:t>Our</a:t>
            </a:r>
            <a:r>
              <a:rPr lang="en-US" baseline="0" dirty="0" smtClean="0"/>
              <a:t> evaluation shows that the algorithm </a:t>
            </a:r>
          </a:p>
          <a:p>
            <a:pPr marL="171450" indent="-171450">
              <a:buFont typeface="Arial" charset="0"/>
              <a:buChar char="•"/>
            </a:pPr>
            <a:r>
              <a:rPr lang="en-US" baseline="0" dirty="0" smtClean="0"/>
              <a:t>Can </a:t>
            </a:r>
            <a:r>
              <a:rPr lang="en-US" baseline="0" dirty="0" smtClean="0"/>
              <a:t>be implemented with low </a:t>
            </a:r>
            <a:r>
              <a:rPr lang="en-US" baseline="0" dirty="0" smtClean="0"/>
              <a:t>overhead</a:t>
            </a:r>
          </a:p>
          <a:p>
            <a:pPr marL="171450" indent="-171450">
              <a:buFont typeface="Arial" charset="0"/>
              <a:buChar char="•"/>
            </a:pPr>
            <a:r>
              <a:rPr lang="en-US" baseline="0" dirty="0" smtClean="0"/>
              <a:t>View dependence is low, meaning performance can be robustly predicted from scene complexity.</a:t>
            </a:r>
          </a:p>
          <a:p>
            <a:pPr marL="171450" indent="-171450">
              <a:buFont typeface="Arial" charset="0"/>
              <a:buChar char="•"/>
            </a:pPr>
            <a:r>
              <a:rPr lang="en-US" baseline="0" dirty="0" smtClean="0"/>
              <a:t>Can support depth distributions with a lot of noise, i.e. many discontinuities, and also transparency where several depth layers are present.</a:t>
            </a:r>
            <a:endParaRPr lang="en-US" baseline="0" dirty="0"/>
          </a:p>
          <a:p>
            <a:pPr marL="171450" indent="-171450">
              <a:buFont typeface="Arial" panose="020B0604020202020204" pitchFamily="34" charset="0"/>
              <a:buChar char="•"/>
            </a:pPr>
            <a:r>
              <a:rPr lang="en-US" baseline="0" dirty="0" smtClean="0"/>
              <a:t>We show that clustered shading can scale to at least 1M lights,  showing </a:t>
            </a:r>
            <a:r>
              <a:rPr lang="en-US" baseline="0" dirty="0" smtClean="0"/>
              <a:t>the number of lights is not a fundamental limitation </a:t>
            </a:r>
          </a:p>
          <a:p>
            <a:pPr marL="171450" indent="-171450">
              <a:buFont typeface="Arial" panose="020B0604020202020204" pitchFamily="34" charset="0"/>
              <a:buChar char="•"/>
            </a:pPr>
            <a:r>
              <a:rPr lang="en-US" baseline="0" dirty="0" smtClean="0"/>
              <a:t>More important at this point is what to do with all these lights!</a:t>
            </a:r>
          </a:p>
        </p:txBody>
      </p:sp>
      <p:sp>
        <p:nvSpPr>
          <p:cNvPr id="4" name="Slide Number Placeholder 3"/>
          <p:cNvSpPr>
            <a:spLocks noGrp="1"/>
          </p:cNvSpPr>
          <p:nvPr>
            <p:ph type="sldNum" sz="quarter" idx="10"/>
          </p:nvPr>
        </p:nvSpPr>
        <p:spPr/>
        <p:txBody>
          <a:bodyPr/>
          <a:lstStyle/>
          <a:p>
            <a:fld id="{E788C3BA-EA00-4A0B-8B2F-9C86ED7F1046}" type="slidenum">
              <a:rPr lang="en-US" smtClean="0"/>
              <a:pPr/>
              <a:t>5</a:t>
            </a:fld>
            <a:endParaRPr lang="en-US"/>
          </a:p>
        </p:txBody>
      </p:sp>
    </p:spTree>
    <p:extLst>
      <p:ext uri="{BB962C8B-B14F-4D97-AF65-F5344CB8AC3E}">
        <p14:creationId xmlns:p14="http://schemas.microsoft.com/office/powerpoint/2010/main" val="6292740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Except that there are several clusters instead of a single tile now.</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41</a:t>
            </a:fld>
            <a:endParaRPr lang="en-AU"/>
          </a:p>
        </p:txBody>
      </p:sp>
    </p:spTree>
    <p:extLst>
      <p:ext uri="{BB962C8B-B14F-4D97-AF65-F5344CB8AC3E}">
        <p14:creationId xmlns:p14="http://schemas.microsoft.com/office/powerpoint/2010/main" val="2918886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t>
            </a: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42</a:t>
            </a:fld>
            <a:endParaRPr lang="en-AU"/>
          </a:p>
        </p:txBody>
      </p:sp>
    </p:spTree>
    <p:extLst>
      <p:ext uri="{BB962C8B-B14F-4D97-AF65-F5344CB8AC3E}">
        <p14:creationId xmlns:p14="http://schemas.microsoft.com/office/powerpoint/2010/main" val="2428227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43</a:t>
            </a:fld>
            <a:endParaRPr lang="en-AU"/>
          </a:p>
        </p:txBody>
      </p:sp>
    </p:spTree>
    <p:extLst>
      <p:ext uri="{BB962C8B-B14F-4D97-AF65-F5344CB8AC3E}">
        <p14:creationId xmlns:p14="http://schemas.microsoft.com/office/powerpoint/2010/main" val="2790689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smtClean="0"/>
              <a:t>We see that none of the lights overlap</a:t>
            </a:r>
            <a:r>
              <a:rPr lang="en-AU" baseline="0" dirty="0" smtClean="0"/>
              <a:t> the clusters that are on the tree in the fore ground.</a:t>
            </a:r>
          </a:p>
          <a:p>
            <a:pPr marL="171450" indent="-171450">
              <a:buFont typeface="Arial" charset="0"/>
              <a:buChar char="•"/>
            </a:pP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44</a:t>
            </a:fld>
            <a:endParaRPr lang="en-AU"/>
          </a:p>
        </p:txBody>
      </p:sp>
    </p:spTree>
    <p:extLst>
      <p:ext uri="{BB962C8B-B14F-4D97-AF65-F5344CB8AC3E}">
        <p14:creationId xmlns:p14="http://schemas.microsoft.com/office/powerpoint/2010/main" val="2945737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smtClean="0"/>
              <a:t>And in the background, only the volumes of the two required lights intersect.</a:t>
            </a:r>
            <a:endParaRPr lang="en-AU" baseline="0" dirty="0" smtClean="0"/>
          </a:p>
          <a:p>
            <a:pPr marL="171450" indent="-171450">
              <a:buFont typeface="Arial" charset="0"/>
              <a:buChar char="•"/>
            </a:pPr>
            <a:r>
              <a:rPr lang="en-AU" dirty="0" smtClean="0"/>
              <a:t>Clearly clusters has a good potential for improving</a:t>
            </a:r>
            <a:r>
              <a:rPr lang="en-AU" baseline="0" dirty="0" smtClean="0"/>
              <a:t> efficiency, we’ll now need to talk about how they can be implemented.</a:t>
            </a:r>
          </a:p>
          <a:p>
            <a:pPr marL="171450" indent="-171450">
              <a:buFont typeface="Arial" charset="0"/>
              <a:buChar char="•"/>
            </a:pP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45</a:t>
            </a:fld>
            <a:endParaRPr lang="en-AU"/>
          </a:p>
        </p:txBody>
      </p:sp>
    </p:spTree>
    <p:extLst>
      <p:ext uri="{BB962C8B-B14F-4D97-AF65-F5344CB8AC3E}">
        <p14:creationId xmlns:p14="http://schemas.microsoft.com/office/powerpoint/2010/main" val="1510006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This is a high level version of the clustered</a:t>
            </a:r>
            <a:r>
              <a:rPr lang="en-US" baseline="0" dirty="0" smtClean="0"/>
              <a:t> shading </a:t>
            </a:r>
            <a:r>
              <a:rPr lang="en-US" dirty="0" smtClean="0"/>
              <a:t>algorithm</a:t>
            </a:r>
          </a:p>
          <a:p>
            <a:pPr marL="171450" indent="-171450">
              <a:buFont typeface="Arial" charset="0"/>
              <a:buChar char="•"/>
            </a:pPr>
            <a:r>
              <a:rPr lang="en-US" dirty="0" smtClean="0"/>
              <a:t>I’ve grayed out parts that are identical to tiled shading.</a:t>
            </a:r>
          </a:p>
          <a:p>
            <a:pPr marL="171450" indent="-171450">
              <a:buFont typeface="Arial" charset="0"/>
              <a:buChar char="•"/>
            </a:pPr>
            <a:r>
              <a:rPr lang="en-US" dirty="0" smtClean="0"/>
              <a:t>Cluster</a:t>
            </a:r>
            <a:r>
              <a:rPr lang="en-US" baseline="0" dirty="0" smtClean="0"/>
              <a:t> assignment means to identify what cluster each sample belongs to, this is a simple mapping.</a:t>
            </a:r>
          </a:p>
          <a:p>
            <a:pPr marL="171450" indent="-171450">
              <a:buFont typeface="Arial" charset="0"/>
              <a:buChar char="•"/>
            </a:pPr>
            <a:r>
              <a:rPr lang="en-US" baseline="0" dirty="0" smtClean="0"/>
              <a:t>Then we need to work out which of the clusters are represented by these samples, and</a:t>
            </a:r>
          </a:p>
          <a:p>
            <a:pPr marL="171450" indent="-171450">
              <a:buFont typeface="Arial" charset="0"/>
              <a:buChar char="•"/>
            </a:pPr>
            <a:r>
              <a:rPr lang="en-US" baseline="0" dirty="0" smtClean="0"/>
              <a:t>Finally we assign lights to these clusters, ensuring we are not wasting storage and work assigning lights to empty clusters.</a:t>
            </a:r>
          </a:p>
          <a:p>
            <a:pPr marL="171450" indent="-171450">
              <a:buFont typeface="Arial" charset="0"/>
              <a:buChar char="•"/>
            </a:pPr>
            <a:r>
              <a:rPr lang="en-US" baseline="0" dirty="0" smtClean="0"/>
              <a:t>Note that Emil will be presenting a rather different approach to implementing the algorithm, which leaves out and replaces the first two steps.</a:t>
            </a:r>
            <a:endParaRPr lang="en-US" dirty="0" smtClean="0"/>
          </a:p>
        </p:txBody>
      </p:sp>
      <p:sp>
        <p:nvSpPr>
          <p:cNvPr id="4" name="Slide Number Placeholder 3"/>
          <p:cNvSpPr>
            <a:spLocks noGrp="1"/>
          </p:cNvSpPr>
          <p:nvPr>
            <p:ph type="sldNum" sz="quarter" idx="10"/>
          </p:nvPr>
        </p:nvSpPr>
        <p:spPr/>
        <p:txBody>
          <a:bodyPr/>
          <a:lstStyle/>
          <a:p>
            <a:fld id="{26CBF940-292E-46A3-98D3-4AFBC32F2B96}" type="slidenum">
              <a:rPr lang="en-AU" smtClean="0"/>
              <a:t>46</a:t>
            </a:fld>
            <a:endParaRPr lang="en-AU"/>
          </a:p>
        </p:txBody>
      </p:sp>
    </p:spTree>
    <p:extLst>
      <p:ext uri="{BB962C8B-B14F-4D97-AF65-F5344CB8AC3E}">
        <p14:creationId xmlns:p14="http://schemas.microsoft.com/office/powerpoint/2010/main" val="1753357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Cluster assignments is</a:t>
            </a:r>
            <a:r>
              <a:rPr lang="en-US" baseline="0" dirty="0" smtClean="0"/>
              <a:t> a simple mapping from sample coordinate, to an integer tuple </a:t>
            </a:r>
            <a:r>
              <a:rPr lang="en-US" baseline="0" dirty="0" err="1" smtClean="0"/>
              <a:t>i,j,k</a:t>
            </a:r>
            <a:endParaRPr lang="en-US" baseline="0" dirty="0" smtClean="0"/>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i and j are simply the tile coordinates, which can be derived by dividing </a:t>
            </a:r>
            <a:r>
              <a:rPr lang="en-AU" dirty="0" err="1" smtClean="0"/>
              <a:t>gl_FragCoord.xy</a:t>
            </a:r>
            <a:r>
              <a:rPr lang="en-AU" dirty="0" smtClean="0"/>
              <a:t> by the</a:t>
            </a:r>
            <a:r>
              <a:rPr lang="en-AU" baseline="0" dirty="0" smtClean="0"/>
              <a:t> tile size.</a:t>
            </a:r>
            <a:endParaRPr lang="en-AU" dirty="0" smtClean="0"/>
          </a:p>
          <a:p>
            <a:pPr marL="171450" indent="-171450">
              <a:buFont typeface="Arial" charset="0"/>
              <a:buChar char="•"/>
            </a:pPr>
            <a:r>
              <a:rPr lang="en-US" dirty="0" smtClean="0"/>
              <a:t>k is a</a:t>
            </a:r>
            <a:r>
              <a:rPr lang="en-US" baseline="0" dirty="0" smtClean="0"/>
              <a:t> logarithmic function of the view space Z of the sample, not simply the logarithm, for the exact equation see the paper.</a:t>
            </a:r>
          </a:p>
          <a:p>
            <a:pPr marL="171450" indent="-171450">
              <a:buFont typeface="Arial" charset="0"/>
              <a:buChar char="•"/>
            </a:pPr>
            <a:r>
              <a:rPr lang="en-US" baseline="0" dirty="0" smtClean="0"/>
              <a:t>We use this subdivision as it creates self similar clusters that are as cube like as possible. This makes them better suited for culling. The logarithmic subdivisions also means that as clusters become larger further away, we get a kind of LOD </a:t>
            </a:r>
            <a:r>
              <a:rPr lang="en-US" baseline="0" dirty="0" err="1" smtClean="0"/>
              <a:t>behaviour</a:t>
            </a:r>
            <a:r>
              <a:rPr lang="en-US" baseline="0" dirty="0" smtClean="0"/>
              <a:t> and do not end up with insane numbers of clusters, for a wide range of view parameters.</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47</a:t>
            </a:fld>
            <a:endParaRPr lang="en-AU"/>
          </a:p>
        </p:txBody>
      </p:sp>
    </p:spTree>
    <p:extLst>
      <p:ext uri="{BB962C8B-B14F-4D97-AF65-F5344CB8AC3E}">
        <p14:creationId xmlns:p14="http://schemas.microsoft.com/office/powerpoint/2010/main" val="1882211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171450" indent="-171450">
              <a:buFont typeface="Arial" charset="0"/>
              <a:buChar char="•"/>
            </a:pPr>
            <a:r>
              <a:rPr lang="en-AU" dirty="0" smtClean="0"/>
              <a:t>Finding the unique clusters is a full screen pass, which simply constructs the cluster key for each sample.</a:t>
            </a:r>
          </a:p>
          <a:p>
            <a:pPr marL="171450" indent="-171450">
              <a:buFont typeface="Arial" charset="0"/>
              <a:buChar char="•"/>
            </a:pPr>
            <a:r>
              <a:rPr lang="en-AU" dirty="0" smtClean="0"/>
              <a:t>And sets the corresponding</a:t>
            </a:r>
            <a:r>
              <a:rPr lang="en-AU" baseline="0" dirty="0" smtClean="0"/>
              <a:t> cell in a 3D grid to 1. This grid is non-regular subdivision of the view volume.</a:t>
            </a:r>
            <a:endParaRPr lang="en-AU" dirty="0" smtClean="0"/>
          </a:p>
          <a:p>
            <a:pPr marL="171450" indent="-171450">
              <a:buFont typeface="Arial" charset="0"/>
              <a:buChar char="•"/>
            </a:pPr>
            <a:endParaRPr lang="en-AU"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48</a:t>
            </a:fld>
            <a:endParaRPr lang="en-US"/>
          </a:p>
        </p:txBody>
      </p:sp>
    </p:spTree>
    <p:extLst>
      <p:ext uri="{BB962C8B-B14F-4D97-AF65-F5344CB8AC3E}">
        <p14:creationId xmlns:p14="http://schemas.microsoft.com/office/powerpoint/2010/main" val="18865774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171450" indent="-171450">
              <a:buFont typeface="Arial" charset="0"/>
              <a:buChar char="•"/>
            </a:pPr>
            <a:r>
              <a:rPr lang="en-AU" dirty="0" smtClean="0"/>
              <a:t>We then compact the grid into the list of non-zero elements.</a:t>
            </a:r>
          </a:p>
          <a:p>
            <a:pPr marL="171450" indent="-171450">
              <a:buFont typeface="Arial" charset="0"/>
              <a:buChar char="•"/>
            </a:pPr>
            <a:r>
              <a:rPr lang="en-AU" dirty="0" smtClean="0"/>
              <a:t>This</a:t>
            </a:r>
            <a:r>
              <a:rPr lang="en-AU" baseline="0" dirty="0" smtClean="0"/>
              <a:t> </a:t>
            </a:r>
            <a:r>
              <a:rPr lang="en-AU" baseline="0" dirty="0" smtClean="0"/>
              <a:t>can be implemented through a parallel </a:t>
            </a:r>
            <a:r>
              <a:rPr lang="en-AU" baseline="0" dirty="0" err="1" smtClean="0"/>
              <a:t>perfix</a:t>
            </a:r>
            <a:r>
              <a:rPr lang="en-AU" baseline="0" dirty="0" smtClean="0"/>
              <a:t> sum</a:t>
            </a:r>
            <a:r>
              <a:rPr lang="en-AU" baseline="0" dirty="0" smtClean="0"/>
              <a:t>.</a:t>
            </a:r>
            <a:endParaRPr lang="en-AU" baseline="0" dirty="0" smtClean="0"/>
          </a:p>
          <a:p>
            <a:pPr marL="171450" lvl="0" indent="-171450">
              <a:buFont typeface="Arial" charset="0"/>
              <a:buChar char="•"/>
            </a:pPr>
            <a:r>
              <a:rPr lang="en-AU" baseline="0" dirty="0" smtClean="0"/>
              <a:t>Which is a very quick process, for the million elements or so needed.</a:t>
            </a:r>
          </a:p>
          <a:p>
            <a:pPr marL="536575" lvl="1" indent="-171450">
              <a:buFont typeface="Arial" charset="0"/>
              <a:buChar char="•"/>
            </a:pPr>
            <a:r>
              <a:rPr lang="en-AU" baseline="0" dirty="0" smtClean="0"/>
              <a:t>Taking a fraction of a </a:t>
            </a:r>
            <a:r>
              <a:rPr lang="en-AU" baseline="0" dirty="0" smtClean="0"/>
              <a:t>millisecond.</a:t>
            </a:r>
            <a:endParaRPr lang="en-AU" dirty="0" smtClean="0"/>
          </a:p>
          <a:p>
            <a:pPr marL="171450" lvl="0" indent="-171450">
              <a:buFont typeface="Arial" charset="0"/>
              <a:buChar char="•"/>
            </a:pPr>
            <a:r>
              <a:rPr lang="en-AU" dirty="0" smtClean="0"/>
              <a:t>This leaves us with a list of clusters which needs lights assigned to them.</a:t>
            </a:r>
            <a:endParaRPr lang="en-AU"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49</a:t>
            </a:fld>
            <a:endParaRPr lang="en-US"/>
          </a:p>
        </p:txBody>
      </p:sp>
    </p:spTree>
    <p:extLst>
      <p:ext uri="{BB962C8B-B14F-4D97-AF65-F5344CB8AC3E}">
        <p14:creationId xmlns:p14="http://schemas.microsoft.com/office/powerpoint/2010/main" val="2439829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When pushing the limit on number of lights, a hierarchy</a:t>
            </a:r>
            <a:r>
              <a:rPr lang="en-US" baseline="0" dirty="0" smtClean="0"/>
              <a:t> over lights makes </a:t>
            </a:r>
            <a:r>
              <a:rPr lang="en-US" baseline="0" dirty="0" smtClean="0"/>
              <a:t>sense.</a:t>
            </a:r>
          </a:p>
          <a:p>
            <a:pPr marL="171450" indent="-171450">
              <a:buFont typeface="Arial" charset="0"/>
              <a:buChar char="•"/>
            </a:pPr>
            <a:r>
              <a:rPr lang="en-US" baseline="0" dirty="0" smtClean="0"/>
              <a:t>We use a BVH with a branching factor of 32, which is rebuilt each frame. </a:t>
            </a:r>
            <a:endParaRPr lang="en-US" baseline="0" dirty="0" smtClean="0"/>
          </a:p>
          <a:p>
            <a:pPr marL="171450" indent="-171450">
              <a:buFont typeface="Arial" charset="0"/>
              <a:buChar char="•"/>
            </a:pPr>
            <a:r>
              <a:rPr lang="en-US" baseline="0" dirty="0" smtClean="0"/>
              <a:t>When </a:t>
            </a:r>
            <a:r>
              <a:rPr lang="en-US" baseline="0" dirty="0" smtClean="0"/>
              <a:t>not so many lights are used, </a:t>
            </a:r>
            <a:r>
              <a:rPr lang="en-US" baseline="0" dirty="0" smtClean="0"/>
              <a:t>there are many other </a:t>
            </a:r>
            <a:r>
              <a:rPr lang="en-US" baseline="0" dirty="0" smtClean="0"/>
              <a:t>approaches which may be better. Again Emil will show a rather different approach later on.</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50</a:t>
            </a:fld>
            <a:endParaRPr lang="en-AU"/>
          </a:p>
        </p:txBody>
      </p:sp>
    </p:spTree>
    <p:extLst>
      <p:ext uri="{BB962C8B-B14F-4D97-AF65-F5344CB8AC3E}">
        <p14:creationId xmlns:p14="http://schemas.microsoft.com/office/powerpoint/2010/main" val="1424173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To answer this question I’ve selected a few examples</a:t>
            </a:r>
          </a:p>
          <a:p>
            <a:pPr marL="171450" indent="-171450">
              <a:buFont typeface="Arial" panose="020B0604020202020204" pitchFamily="34" charset="0"/>
              <a:buChar char="•"/>
            </a:pPr>
            <a:r>
              <a:rPr lang="en-US" dirty="0" smtClean="0"/>
              <a:t>The first is that it could be used to visualize the result of global illumination simulations</a:t>
            </a:r>
          </a:p>
          <a:p>
            <a:pPr marL="171450" indent="-171450">
              <a:buFont typeface="Arial" panose="020B0604020202020204" pitchFamily="34" charset="0"/>
              <a:buChar char="•"/>
            </a:pPr>
            <a:r>
              <a:rPr lang="en-US" dirty="0" smtClean="0"/>
              <a:t>Many lights can be used for virtual</a:t>
            </a:r>
            <a:r>
              <a:rPr lang="en-US" baseline="0" dirty="0" smtClean="0"/>
              <a:t> point lights, but also photon splatting can use a very similar implementation.</a:t>
            </a:r>
          </a:p>
          <a:p>
            <a:pPr marL="171450" indent="-171450">
              <a:buFont typeface="Arial" panose="020B0604020202020204" pitchFamily="34" charset="0"/>
              <a:buChar char="•"/>
            </a:pPr>
            <a:r>
              <a:rPr lang="en-US" baseline="0" dirty="0" smtClean="0"/>
              <a:t>We can also use more lights to emulate complex light types</a:t>
            </a:r>
            <a:endParaRPr lang="sv-SE" dirty="0"/>
          </a:p>
        </p:txBody>
      </p:sp>
      <p:sp>
        <p:nvSpPr>
          <p:cNvPr id="4" name="Slide Number Placeholder 3"/>
          <p:cNvSpPr>
            <a:spLocks noGrp="1"/>
          </p:cNvSpPr>
          <p:nvPr>
            <p:ph type="sldNum" sz="quarter" idx="10"/>
          </p:nvPr>
        </p:nvSpPr>
        <p:spPr/>
        <p:txBody>
          <a:bodyPr/>
          <a:lstStyle/>
          <a:p>
            <a:fld id="{26CBF940-292E-46A3-98D3-4AFBC32F2B96}" type="slidenum">
              <a:rPr lang="en-AU" smtClean="0"/>
              <a:t>6</a:t>
            </a:fld>
            <a:endParaRPr lang="en-AU"/>
          </a:p>
        </p:txBody>
      </p:sp>
    </p:spTree>
    <p:extLst>
      <p:ext uri="{BB962C8B-B14F-4D97-AF65-F5344CB8AC3E}">
        <p14:creationId xmlns:p14="http://schemas.microsoft.com/office/powerpoint/2010/main" val="4670250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So for some results.</a:t>
            </a:r>
          </a:p>
          <a:p>
            <a:pPr marL="171450" indent="-171450">
              <a:buFont typeface="Arial" charset="0"/>
              <a:buChar char="•"/>
            </a:pPr>
            <a:r>
              <a:rPr lang="en-US" dirty="0" smtClean="0"/>
              <a:t>This is the good old</a:t>
            </a:r>
            <a:r>
              <a:rPr lang="en-US" baseline="0" dirty="0" smtClean="0"/>
              <a:t> </a:t>
            </a:r>
            <a:r>
              <a:rPr lang="en-US" baseline="0" dirty="0" err="1" smtClean="0"/>
              <a:t>crytek</a:t>
            </a:r>
            <a:r>
              <a:rPr lang="en-US" baseline="0" dirty="0" smtClean="0"/>
              <a:t> </a:t>
            </a:r>
            <a:r>
              <a:rPr lang="en-US" baseline="0" dirty="0" err="1" smtClean="0"/>
              <a:t>sponza</a:t>
            </a:r>
            <a:r>
              <a:rPr lang="en-US" baseline="0" dirty="0" smtClean="0"/>
              <a:t> scene again, but this time with 3 trees added, and 10 thousand lights.</a:t>
            </a:r>
          </a:p>
          <a:p>
            <a:pPr marL="171450" indent="-171450">
              <a:buFont typeface="Arial" charset="0"/>
              <a:buChar char="•"/>
            </a:pPr>
            <a:r>
              <a:rPr lang="en-US" baseline="0" dirty="0" smtClean="0"/>
              <a:t>This is a pretty difficult scene for tiles, and we use it to highlight where the algorithm breaks down.</a:t>
            </a:r>
          </a:p>
          <a:p>
            <a:pPr marL="171450" indent="-171450">
              <a:buFont typeface="Arial" charset="0"/>
              <a:buChar char="•"/>
            </a:pPr>
            <a:r>
              <a:rPr lang="en-US" baseline="0" dirty="0" smtClean="0"/>
              <a:t>It is, however, not a completely outrageous case, with large areas of coherent pixels, and a moderate number of lights if global illumination effects are considered.</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51</a:t>
            </a:fld>
            <a:endParaRPr lang="en-AU"/>
          </a:p>
        </p:txBody>
      </p:sp>
    </p:spTree>
    <p:extLst>
      <p:ext uri="{BB962C8B-B14F-4D97-AF65-F5344CB8AC3E}">
        <p14:creationId xmlns:p14="http://schemas.microsoft.com/office/powerpoint/2010/main" val="760489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sv-SE" dirty="0" smtClean="0"/>
              <a:t>As seen here, tiled shading is dominated</a:t>
            </a:r>
            <a:r>
              <a:rPr lang="sv-SE" baseline="0" dirty="0" smtClean="0"/>
              <a:t> by shading time, even for our quite simple pixel shader.</a:t>
            </a:r>
          </a:p>
          <a:p>
            <a:pPr marL="171450" indent="-171450">
              <a:buFont typeface="Arial" charset="0"/>
              <a:buChar char="•"/>
            </a:pPr>
            <a:r>
              <a:rPr lang="sv-SE" baseline="0" dirty="0" smtClean="0"/>
              <a:t>This means that improving speed of the tiling would ot change the result much.</a:t>
            </a:r>
          </a:p>
          <a:p>
            <a:pPr marL="171450" indent="-171450">
              <a:buFont typeface="Arial" charset="0"/>
              <a:buChar char="•"/>
            </a:pPr>
            <a:r>
              <a:rPr lang="sv-SE" baseline="0" dirty="0" smtClean="0"/>
              <a:t>Clustered shading, on the other hand, is more balanced between shading and other parts of the algorithm.</a:t>
            </a:r>
          </a:p>
          <a:p>
            <a:pPr marL="171450" indent="-171450">
              <a:buFont typeface="Arial" charset="0"/>
              <a:buChar char="•"/>
            </a:pPr>
            <a:r>
              <a:rPr lang="sv-SE" baseline="0" dirty="0" smtClean="0"/>
              <a:t>Also shown are three variants with more complex culling based on normals as well. These do not pay off in our implementation as the reduction of shading cost is overtaken by the cost of more complex culling and a greater number of clusters.</a:t>
            </a:r>
            <a:endParaRPr lang="sv-SE" dirty="0" smtClean="0"/>
          </a:p>
          <a:p>
            <a:pPr marL="171450" indent="-171450">
              <a:buFont typeface="Arial" charset="0"/>
              <a:buChar char="•"/>
            </a:pPr>
            <a:r>
              <a:rPr lang="sv-SE" dirty="0" smtClean="0"/>
              <a:t>With more expensive shading and better implementation of clustering and culling,</a:t>
            </a:r>
            <a:r>
              <a:rPr lang="sv-SE" baseline="0" dirty="0" smtClean="0"/>
              <a:t> they might still be worhtwhile.</a:t>
            </a:r>
            <a:endParaRPr lang="sv-SE" dirty="0"/>
          </a:p>
        </p:txBody>
      </p:sp>
      <p:sp>
        <p:nvSpPr>
          <p:cNvPr id="4" name="Slide Number Placeholder 3"/>
          <p:cNvSpPr>
            <a:spLocks noGrp="1"/>
          </p:cNvSpPr>
          <p:nvPr>
            <p:ph type="sldNum" sz="quarter" idx="10"/>
          </p:nvPr>
        </p:nvSpPr>
        <p:spPr/>
        <p:txBody>
          <a:bodyPr/>
          <a:lstStyle/>
          <a:p>
            <a:fld id="{26CBF940-292E-46A3-98D3-4AFBC32F2B96}" type="slidenum">
              <a:rPr lang="en-AU" smtClean="0"/>
              <a:t>52</a:t>
            </a:fld>
            <a:endParaRPr lang="en-AU"/>
          </a:p>
        </p:txBody>
      </p:sp>
    </p:spTree>
    <p:extLst>
      <p:ext uri="{BB962C8B-B14F-4D97-AF65-F5344CB8AC3E}">
        <p14:creationId xmlns:p14="http://schemas.microsoft.com/office/powerpoint/2010/main" val="6236244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This is a view from the scene Necropolis included in the</a:t>
            </a:r>
            <a:r>
              <a:rPr lang="en-US" baseline="0" dirty="0" smtClean="0"/>
              <a:t> UDK (Unreal SDK).</a:t>
            </a:r>
          </a:p>
          <a:p>
            <a:pPr marL="171450" indent="-171450">
              <a:buFont typeface="Arial" charset="0"/>
              <a:buChar char="•"/>
            </a:pPr>
            <a:r>
              <a:rPr lang="en-US" baseline="0" dirty="0" smtClean="0"/>
              <a:t>We have added a few thousand dynamic lights (shown as lovely GLUT solid spheres), to spice things up.</a:t>
            </a:r>
          </a:p>
          <a:p>
            <a:pPr marL="171450" indent="-171450">
              <a:buFont typeface="Arial" charset="0"/>
              <a:buChar char="•"/>
            </a:pPr>
            <a:r>
              <a:rPr lang="en-US" baseline="0" dirty="0" smtClean="0"/>
              <a:t>The tile bounds shown to the right, are as horrible as we might expect.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53</a:t>
            </a:fld>
            <a:endParaRPr lang="en-AU"/>
          </a:p>
        </p:txBody>
      </p:sp>
    </p:spTree>
    <p:extLst>
      <p:ext uri="{BB962C8B-B14F-4D97-AF65-F5344CB8AC3E}">
        <p14:creationId xmlns:p14="http://schemas.microsoft.com/office/powerpoint/2010/main" val="2551771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And the performance, follows.</a:t>
            </a:r>
          </a:p>
          <a:p>
            <a:pPr marL="171450" indent="-171450">
              <a:buFont typeface="Arial" charset="0"/>
              <a:buChar char="•"/>
            </a:pPr>
            <a:r>
              <a:rPr lang="en-US" dirty="0" smtClean="0"/>
              <a:t>In the white parts there are more than 300 lights for each sample.</a:t>
            </a:r>
          </a:p>
          <a:p>
            <a:pPr marL="171450" indent="-171450">
              <a:buFont typeface="Arial" charset="0"/>
              <a:buChar char="•"/>
            </a:pPr>
            <a:r>
              <a:rPr lang="en-US" dirty="0" smtClean="0"/>
              <a:t>Tiled Deferred Shading clocks in at 18.8 </a:t>
            </a:r>
            <a:r>
              <a:rPr lang="en-US" dirty="0" err="1" smtClean="0"/>
              <a:t>ms</a:t>
            </a:r>
            <a:r>
              <a:rPr lang="en-US" dirty="0" smtClean="0"/>
              <a:t> per frame.</a:t>
            </a:r>
          </a:p>
          <a:p>
            <a:pPr marL="171450" indent="-171450">
              <a:buFont typeface="Arial" charset="0"/>
              <a:buChar char="•"/>
            </a:pPr>
            <a:r>
              <a:rPr lang="en-US" dirty="0" smtClean="0"/>
              <a:t>Clustered, almost exactly half that time.</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54</a:t>
            </a:fld>
            <a:endParaRPr lang="en-AU"/>
          </a:p>
        </p:txBody>
      </p:sp>
    </p:spTree>
    <p:extLst>
      <p:ext uri="{BB962C8B-B14F-4D97-AF65-F5344CB8AC3E}">
        <p14:creationId xmlns:p14="http://schemas.microsoft.com/office/powerpoint/2010/main" val="13587164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Looking at the heat</a:t>
            </a:r>
            <a:r>
              <a:rPr lang="en-US" baseline="0" dirty="0" smtClean="0"/>
              <a:t> map, clustered shading tops out at around 100 lights per sample, so there is still some pretty dense lighting going on out there.</a:t>
            </a:r>
          </a:p>
          <a:p>
            <a:pPr marL="171450" indent="-171450">
              <a:buFont typeface="Arial" charset="0"/>
              <a:buChar char="•"/>
            </a:pPr>
            <a:r>
              <a:rPr lang="en-US" baseline="0" dirty="0" smtClean="0"/>
              <a:t>As we can see to the right, the clusters match the geometry that much better.</a:t>
            </a:r>
            <a:endParaRPr lang="en-US" dirty="0"/>
          </a:p>
        </p:txBody>
      </p:sp>
      <p:sp>
        <p:nvSpPr>
          <p:cNvPr id="4" name="Slide Number Placeholder 3"/>
          <p:cNvSpPr>
            <a:spLocks noGrp="1"/>
          </p:cNvSpPr>
          <p:nvPr>
            <p:ph type="sldNum" sz="quarter" idx="10"/>
          </p:nvPr>
        </p:nvSpPr>
        <p:spPr/>
        <p:txBody>
          <a:bodyPr/>
          <a:lstStyle/>
          <a:p>
            <a:fld id="{26CBF940-292E-46A3-98D3-4AFBC32F2B96}" type="slidenum">
              <a:rPr lang="en-AU" smtClean="0"/>
              <a:t>55</a:t>
            </a:fld>
            <a:endParaRPr lang="en-AU"/>
          </a:p>
        </p:txBody>
      </p:sp>
    </p:spTree>
    <p:extLst>
      <p:ext uri="{BB962C8B-B14F-4D97-AF65-F5344CB8AC3E}">
        <p14:creationId xmlns:p14="http://schemas.microsoft.com/office/powerpoint/2010/main" val="3109730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Talking briefly on what happens when</a:t>
            </a:r>
            <a:r>
              <a:rPr lang="en-US" baseline="0" dirty="0" smtClean="0"/>
              <a:t> we add transparent geometry to the mix.</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In tiled shading, the </a:t>
            </a:r>
            <a:r>
              <a:rPr lang="en-US" dirty="0" smtClean="0"/>
              <a:t>result</a:t>
            </a:r>
            <a:r>
              <a:rPr lang="en-US" baseline="0" dirty="0" smtClean="0"/>
              <a:t> </a:t>
            </a:r>
            <a:r>
              <a:rPr lang="en-US" baseline="0" dirty="0" smtClean="0"/>
              <a:t>of transparent geometry covering the view </a:t>
            </a:r>
            <a:r>
              <a:rPr lang="en-US" dirty="0" smtClean="0"/>
              <a:t>is </a:t>
            </a:r>
            <a:r>
              <a:rPr lang="en-US" dirty="0" smtClean="0"/>
              <a:t>effectively the loss of the</a:t>
            </a:r>
            <a:r>
              <a:rPr lang="en-US" baseline="0" dirty="0" smtClean="0"/>
              <a:t> depth range optimization</a:t>
            </a:r>
          </a:p>
          <a:p>
            <a:pPr marL="536575" marR="0" lvl="1"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aseline="0" dirty="0" smtClean="0"/>
              <a:t>which </a:t>
            </a:r>
            <a:r>
              <a:rPr lang="en-US" baseline="0" dirty="0" smtClean="0"/>
              <a:t>has been shown to lead to poor performance</a:t>
            </a:r>
            <a:r>
              <a:rPr lang="en-US" dirty="0" smtClean="0"/>
              <a:t>.</a:t>
            </a:r>
          </a:p>
          <a:p>
            <a:pPr marL="365125" marR="0" lvl="1" indent="0" algn="l" defTabSz="914400" rtl="0" eaLnBrk="0" fontAlgn="base" latinLnBrk="0" hangingPunct="0">
              <a:lnSpc>
                <a:spcPct val="100000"/>
              </a:lnSpc>
              <a:spcBef>
                <a:spcPct val="30000"/>
              </a:spcBef>
              <a:spcAft>
                <a:spcPct val="0"/>
              </a:spcAft>
              <a:buClrTx/>
              <a:buSzTx/>
              <a:buFont typeface="Arial" charset="0"/>
              <a:buNone/>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aseline="0" dirty="0" smtClean="0"/>
              <a:t>Again, the biggest issue here </a:t>
            </a:r>
            <a:r>
              <a:rPr lang="en-US" baseline="0" dirty="0" smtClean="0"/>
              <a:t>is that it is view dependent, and so will only be possible to determine at run time</a:t>
            </a:r>
          </a:p>
          <a:p>
            <a:pPr marL="536575" marR="0" lvl="1"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aseline="0" dirty="0" smtClean="0"/>
              <a:t>  and, as we all know, this kind of problem usually starts showing up five minutes after we shipped a build to the publisher.</a:t>
            </a:r>
          </a:p>
          <a:p>
            <a:pPr marL="536575" marR="0" lvl="1"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56</a:t>
            </a:fld>
            <a:endParaRPr lang="en-US"/>
          </a:p>
        </p:txBody>
      </p:sp>
    </p:spTree>
    <p:extLst>
      <p:ext uri="{BB962C8B-B14F-4D97-AF65-F5344CB8AC3E}">
        <p14:creationId xmlns:p14="http://schemas.microsoft.com/office/powerpoint/2010/main" val="31037327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171450" indent="-171450">
              <a:buFont typeface="Arial" charset="0"/>
              <a:buChar char="•"/>
            </a:pPr>
            <a:r>
              <a:rPr lang="en-AU" dirty="0" smtClean="0"/>
              <a:t>Clustered Shading does not suffer from this problem, as each cluster represents a fixed section of 3D space.</a:t>
            </a:r>
          </a:p>
          <a:p>
            <a:pPr marL="171450" indent="-171450">
              <a:buFont typeface="Arial" charset="0"/>
              <a:buChar char="•"/>
            </a:pPr>
            <a:r>
              <a:rPr lang="en-AU" dirty="0" smtClean="0"/>
              <a:t>The only problem we face is trying to</a:t>
            </a:r>
            <a:r>
              <a:rPr lang="en-AU" baseline="0" dirty="0" smtClean="0"/>
              <a:t> determine what clusters are need such that we can assign lights to them.</a:t>
            </a:r>
          </a:p>
          <a:p>
            <a:pPr marL="171450" indent="-171450">
              <a:buFont typeface="Arial" charset="0"/>
              <a:buChar char="•"/>
            </a:pPr>
            <a:r>
              <a:rPr lang="en-AU" baseline="0" dirty="0" smtClean="0"/>
              <a:t>This can be done by rendering a pre-pass with the transparent geometry.</a:t>
            </a:r>
          </a:p>
          <a:p>
            <a:pPr marL="171450" indent="-171450">
              <a:buFont typeface="Arial" charset="0"/>
              <a:buChar char="•"/>
            </a:pPr>
            <a:r>
              <a:rPr lang="en-AU" baseline="0" dirty="0" smtClean="0"/>
              <a:t>This can be performed after a regular G-buffer or pre-z pass, with </a:t>
            </a:r>
            <a:r>
              <a:rPr lang="en-AU" baseline="0" dirty="0" err="1" smtClean="0"/>
              <a:t>color</a:t>
            </a:r>
            <a:r>
              <a:rPr lang="en-AU" baseline="0" dirty="0" smtClean="0"/>
              <a:t> and depth writes turned off, and sets the used clusters to one as a side effect in the fragment </a:t>
            </a:r>
            <a:r>
              <a:rPr lang="en-AU" baseline="0" dirty="0" err="1" smtClean="0"/>
              <a:t>shader</a:t>
            </a:r>
            <a:r>
              <a:rPr lang="en-AU" baseline="0" dirty="0" smtClean="0"/>
              <a:t>.</a:t>
            </a:r>
          </a:p>
          <a:p>
            <a:pPr marL="171450" indent="-171450">
              <a:buFont typeface="Arial" charset="0"/>
              <a:buChar char="•"/>
            </a:pPr>
            <a:r>
              <a:rPr lang="en-AU" baseline="0" dirty="0" smtClean="0"/>
              <a:t>The algorithm is otherwise as before.</a:t>
            </a:r>
          </a:p>
          <a:p>
            <a:pPr marL="171450" indent="-171450">
              <a:buFont typeface="Arial" charset="0"/>
              <a:buChar char="•"/>
            </a:pPr>
            <a:r>
              <a:rPr lang="en-AU" baseline="0" dirty="0" smtClean="0"/>
              <a:t>Note that clustered shading provides an efficient way to solve the light assignment problem for any transparency technique, not just good old order dependent transparency.</a:t>
            </a:r>
            <a:endParaRPr lang="en-AU"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57</a:t>
            </a:fld>
            <a:endParaRPr lang="en-US"/>
          </a:p>
        </p:txBody>
      </p:sp>
    </p:spTree>
    <p:extLst>
      <p:ext uri="{BB962C8B-B14F-4D97-AF65-F5344CB8AC3E}">
        <p14:creationId xmlns:p14="http://schemas.microsoft.com/office/powerpoint/2010/main" val="18865774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58</a:t>
            </a:fld>
            <a:endParaRPr lang="en-US"/>
          </a:p>
        </p:txBody>
      </p:sp>
      <p:sp>
        <p:nvSpPr>
          <p:cNvPr id="11267" name="Rectangle 2"/>
          <p:cNvSpPr>
            <a:spLocks noGrp="1" noRot="1" noChangeAspect="1" noChangeArrowheads="1" noTextEdit="1"/>
          </p:cNvSpPr>
          <p:nvPr>
            <p:ph type="sldImg"/>
          </p:nvPr>
        </p:nvSpPr>
        <p:spPr>
          <a:xfrm>
            <a:off x="381000" y="685800"/>
            <a:ext cx="6096000" cy="3429000"/>
          </a:xfrm>
          <a:prstGeom prst="rect">
            <a:avLst/>
          </a:prstGeom>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buFont typeface="Arial" charset="0"/>
              <a:buChar char="•"/>
            </a:pPr>
            <a:r>
              <a:rPr lang="en-US" dirty="0" smtClean="0">
                <a:latin typeface="Arial" charset="0"/>
                <a:ea typeface="ＭＳ Ｐゴシック" charset="0"/>
                <a:cs typeface="ＭＳ Ｐゴシック" charset="0"/>
              </a:rPr>
              <a:t> Now lets look at some runtime frame rates, measured on</a:t>
            </a:r>
            <a:r>
              <a:rPr lang="en-US" baseline="0" dirty="0" smtClean="0">
                <a:latin typeface="Arial" charset="0"/>
                <a:ea typeface="ＭＳ Ｐゴシック" charset="0"/>
                <a:cs typeface="ＭＳ Ｐゴシック" charset="0"/>
              </a:rPr>
              <a:t> a GTX 580 </a:t>
            </a:r>
            <a:r>
              <a:rPr lang="en-US" baseline="0" dirty="0" err="1" smtClean="0">
                <a:latin typeface="Arial" charset="0"/>
                <a:ea typeface="ＭＳ Ｐゴシック" charset="0"/>
                <a:cs typeface="ＭＳ Ｐゴシック" charset="0"/>
              </a:rPr>
              <a:t>gpu</a:t>
            </a:r>
            <a:endParaRPr lang="en-US" dirty="0" smtClean="0">
              <a:latin typeface="Arial" charset="0"/>
              <a:ea typeface="ＭＳ Ｐゴシック" charset="0"/>
              <a:cs typeface="ＭＳ Ｐゴシック" charset="0"/>
            </a:endParaRPr>
          </a:p>
          <a:p>
            <a:pPr eaLnBrk="1" hangingPunct="1">
              <a:buFont typeface="Arial" charset="0"/>
              <a:buChar char="•"/>
            </a:pPr>
            <a:endParaRPr lang="en-US" dirty="0" smtClean="0">
              <a:latin typeface="Arial" charset="0"/>
              <a:ea typeface="ＭＳ Ｐゴシック" charset="0"/>
              <a:cs typeface="ＭＳ Ｐゴシック" charset="0"/>
            </a:endParaRPr>
          </a:p>
        </p:txBody>
      </p:sp>
    </p:spTree>
    <p:extLst>
      <p:ext uri="{BB962C8B-B14F-4D97-AF65-F5344CB8AC3E}">
        <p14:creationId xmlns:p14="http://schemas.microsoft.com/office/powerpoint/2010/main" val="1404752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59</a:t>
            </a:fld>
            <a:endParaRPr lang="en-US"/>
          </a:p>
        </p:txBody>
      </p:sp>
      <p:sp>
        <p:nvSpPr>
          <p:cNvPr id="11267" name="Rectangle 2"/>
          <p:cNvSpPr>
            <a:spLocks noGrp="1" noRot="1" noChangeAspect="1" noChangeArrowheads="1" noTextEdit="1"/>
          </p:cNvSpPr>
          <p:nvPr>
            <p:ph type="sldImg"/>
          </p:nvPr>
        </p:nvSpPr>
        <p:spPr>
          <a:xfrm>
            <a:off x="381000" y="685800"/>
            <a:ext cx="6096000" cy="3429000"/>
          </a:xfrm>
          <a:prstGeom prst="rect">
            <a:avLst/>
          </a:prstGeom>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buFont typeface="Arial" charset="0"/>
              <a:buChar char="•"/>
            </a:pPr>
            <a:r>
              <a:rPr lang="en-US" dirty="0" smtClean="0">
                <a:latin typeface="Arial" charset="0"/>
                <a:ea typeface="ＭＳ Ｐゴシック" charset="0"/>
                <a:cs typeface="ＭＳ Ｐゴシック" charset="0"/>
              </a:rPr>
              <a:t>First let me point out</a:t>
            </a:r>
            <a:r>
              <a:rPr lang="en-US" baseline="0" dirty="0" smtClean="0">
                <a:latin typeface="Arial" charset="0"/>
                <a:ea typeface="ＭＳ Ｐゴシック" charset="0"/>
                <a:cs typeface="ＭＳ Ｐゴシック" charset="0"/>
              </a:rPr>
              <a:t> that the measures for deferred does not include the transparent geometry.</a:t>
            </a:r>
          </a:p>
          <a:p>
            <a:pPr eaLnBrk="1" hangingPunct="1">
              <a:buFont typeface="Arial" charset="0"/>
              <a:buChar char="•"/>
            </a:pPr>
            <a:endParaRPr lang="en-US" baseline="0" dirty="0" smtClean="0">
              <a:latin typeface="Arial" charset="0"/>
              <a:ea typeface="ＭＳ Ｐゴシック" charset="0"/>
              <a:cs typeface="ＭＳ Ｐゴシック" charset="0"/>
            </a:endParaRPr>
          </a:p>
          <a:p>
            <a:pPr eaLnBrk="1" hangingPunct="1">
              <a:buFont typeface="Arial" charset="0"/>
              <a:buChar char="•"/>
            </a:pPr>
            <a:r>
              <a:rPr lang="en-US" baseline="0" dirty="0" smtClean="0">
                <a:latin typeface="Arial" charset="0"/>
                <a:ea typeface="ＭＳ Ｐゴシック" charset="0"/>
                <a:cs typeface="ＭＳ Ｐゴシック" charset="0"/>
              </a:rPr>
              <a:t>So it is not a completely fair comparison.</a:t>
            </a:r>
          </a:p>
          <a:p>
            <a:pPr eaLnBrk="1" hangingPunct="1">
              <a:buFont typeface="Arial" charset="0"/>
              <a:buChar char="•"/>
            </a:pPr>
            <a:endParaRPr lang="en-US" dirty="0" smtClean="0">
              <a:latin typeface="Arial" charset="0"/>
              <a:ea typeface="ＭＳ Ｐゴシック" charset="0"/>
              <a:cs typeface="ＭＳ Ｐゴシック" charset="0"/>
            </a:endParaRPr>
          </a:p>
          <a:p>
            <a:pPr eaLnBrk="1" hangingPunct="1">
              <a:buFont typeface="Arial" charset="0"/>
              <a:buChar char="•"/>
            </a:pPr>
            <a:r>
              <a:rPr lang="en-US" dirty="0" smtClean="0">
                <a:latin typeface="Arial" charset="0"/>
                <a:ea typeface="ＭＳ Ｐゴシック" charset="0"/>
                <a:cs typeface="ＭＳ Ｐゴシック" charset="0"/>
              </a:rPr>
              <a:t> Also, the implementation only</a:t>
            </a:r>
            <a:r>
              <a:rPr lang="en-US" baseline="0" dirty="0" smtClean="0">
                <a:latin typeface="Arial" charset="0"/>
                <a:ea typeface="ＭＳ Ｐゴシック" charset="0"/>
                <a:cs typeface="ＭＳ Ｐゴシック" charset="0"/>
              </a:rPr>
              <a:t> shades </a:t>
            </a:r>
            <a:r>
              <a:rPr lang="en-US" dirty="0" smtClean="0">
                <a:latin typeface="Arial" charset="0"/>
                <a:ea typeface="ＭＳ Ｐゴシック" charset="0"/>
                <a:cs typeface="ＭＳ Ｐゴシック" charset="0"/>
              </a:rPr>
              <a:t>all samples at discontinuities, As proposed by </a:t>
            </a:r>
            <a:r>
              <a:rPr lang="en-US" dirty="0" err="1" smtClean="0">
                <a:latin typeface="Arial" charset="0"/>
                <a:ea typeface="ＭＳ Ｐゴシック" charset="0"/>
                <a:cs typeface="ＭＳ Ｐゴシック" charset="0"/>
              </a:rPr>
              <a:t>Lauritzen</a:t>
            </a:r>
            <a:r>
              <a:rPr lang="en-US" baseline="0" dirty="0" smtClean="0">
                <a:latin typeface="Arial" charset="0"/>
                <a:ea typeface="ＭＳ Ｐゴシック" charset="0"/>
                <a:cs typeface="ＭＳ Ｐゴシック" charset="0"/>
              </a:rPr>
              <a:t> 20</a:t>
            </a:r>
            <a:r>
              <a:rPr lang="en-US" dirty="0" smtClean="0">
                <a:latin typeface="Arial" charset="0"/>
                <a:ea typeface="ＭＳ Ｐゴシック" charset="0"/>
                <a:cs typeface="ＭＳ Ｐゴシック" charset="0"/>
              </a:rPr>
              <a:t>10. Therefore, most of the pixels in this view are computing the shading for just a single sample. </a:t>
            </a:r>
            <a:endParaRPr lang="en-US" dirty="0" smtClean="0">
              <a:latin typeface="Arial" charset="0"/>
              <a:ea typeface="ＭＳ Ｐゴシック" charset="0"/>
              <a:cs typeface="ＭＳ Ｐゴシック" charset="0"/>
            </a:endParaRPr>
          </a:p>
        </p:txBody>
      </p:sp>
    </p:spTree>
    <p:extLst>
      <p:ext uri="{BB962C8B-B14F-4D97-AF65-F5344CB8AC3E}">
        <p14:creationId xmlns:p14="http://schemas.microsoft.com/office/powerpoint/2010/main" val="1404752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60</a:t>
            </a:fld>
            <a:endParaRPr lang="en-US"/>
          </a:p>
        </p:txBody>
      </p:sp>
      <p:sp>
        <p:nvSpPr>
          <p:cNvPr id="11267" name="Rectangle 2"/>
          <p:cNvSpPr>
            <a:spLocks noGrp="1" noRot="1" noChangeAspect="1" noChangeArrowheads="1" noTextEdit="1"/>
          </p:cNvSpPr>
          <p:nvPr>
            <p:ph type="sldImg"/>
          </p:nvPr>
        </p:nvSpPr>
        <p:spPr>
          <a:xfrm>
            <a:off x="381000" y="685800"/>
            <a:ext cx="6096000" cy="3429000"/>
          </a:xfrm>
          <a:prstGeom prst="rect">
            <a:avLst/>
          </a:prstGeom>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buFont typeface="Arial" charset="0"/>
              <a:buChar char="•"/>
            </a:pPr>
            <a:r>
              <a:rPr lang="en-US" dirty="0" smtClean="0">
                <a:latin typeface="Arial" charset="0"/>
                <a:ea typeface="ＭＳ Ｐゴシック" charset="0"/>
                <a:cs typeface="ＭＳ Ｐゴシック" charset="0"/>
              </a:rPr>
              <a:t>So forward shades 2.2 times more samples for</a:t>
            </a:r>
            <a:r>
              <a:rPr lang="en-US" baseline="0" dirty="0" smtClean="0">
                <a:latin typeface="Arial" charset="0"/>
                <a:ea typeface="ＭＳ Ｐゴシック" charset="0"/>
                <a:cs typeface="ＭＳ Ｐゴシック" charset="0"/>
              </a:rPr>
              <a:t> this view.</a:t>
            </a:r>
          </a:p>
          <a:p>
            <a:pPr eaLnBrk="1" hangingPunct="1">
              <a:buFont typeface="Arial" charset="0"/>
              <a:buChar char="•"/>
            </a:pPr>
            <a:endParaRPr lang="en-US" dirty="0" smtClean="0">
              <a:latin typeface="Arial" charset="0"/>
              <a:ea typeface="ＭＳ Ｐゴシック" charset="0"/>
              <a:cs typeface="ＭＳ Ｐゴシック" charset="0"/>
            </a:endParaRPr>
          </a:p>
          <a:p>
            <a:pPr eaLnBrk="1" hangingPunct="1">
              <a:buFont typeface="Arial" charset="0"/>
              <a:buChar char="•"/>
            </a:pPr>
            <a:r>
              <a:rPr lang="en-US" dirty="0" smtClean="0">
                <a:latin typeface="Arial" charset="0"/>
                <a:ea typeface="ＭＳ Ｐゴシック" charset="0"/>
                <a:cs typeface="ＭＳ Ｐゴシック" charset="0"/>
              </a:rPr>
              <a:t>Despite this we see that Clustered Forward outperforms Tiled Deferred at high MSAA levels.</a:t>
            </a:r>
          </a:p>
          <a:p>
            <a:pPr eaLnBrk="1" hangingPunct="1">
              <a:buFont typeface="Arial" charset="0"/>
              <a:buChar char="•"/>
            </a:pPr>
            <a:endParaRPr lang="en-US" dirty="0" smtClean="0">
              <a:latin typeface="Arial" charset="0"/>
              <a:ea typeface="ＭＳ Ｐゴシック" charset="0"/>
              <a:cs typeface="ＭＳ Ｐゴシック" charset="0"/>
            </a:endParaRPr>
          </a:p>
          <a:p>
            <a:pPr eaLnBrk="1" hangingPunct="1">
              <a:buFont typeface="Arial" charset="0"/>
              <a:buChar char="•"/>
            </a:pPr>
            <a:r>
              <a:rPr lang="en-US" dirty="0" smtClean="0">
                <a:latin typeface="Arial" charset="0"/>
                <a:ea typeface="ＭＳ Ｐゴシック" charset="0"/>
                <a:cs typeface="ＭＳ Ｐゴシック" charset="0"/>
              </a:rPr>
              <a:t>The dashed</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red line shows tiled deferred scaled to account for the difference in samples shaded.</a:t>
            </a:r>
          </a:p>
          <a:p>
            <a:pPr eaLnBrk="1" hangingPunct="1">
              <a:buFont typeface="Arial" charset="0"/>
              <a:buChar char="•"/>
            </a:pPr>
            <a:endParaRPr lang="en-US" dirty="0" smtClean="0">
              <a:latin typeface="Arial" charset="0"/>
              <a:ea typeface="ＭＳ Ｐゴシック" charset="0"/>
              <a:cs typeface="ＭＳ Ｐゴシック" charset="0"/>
            </a:endParaRPr>
          </a:p>
          <a:p>
            <a:pPr eaLnBrk="1" hangingPunct="1">
              <a:buFont typeface="Arial" charset="0"/>
              <a:buChar char="•"/>
            </a:pPr>
            <a:r>
              <a:rPr lang="en-US" dirty="0" smtClean="0">
                <a:latin typeface="Arial" charset="0"/>
                <a:ea typeface="ＭＳ Ｐゴシック" charset="0"/>
                <a:cs typeface="ＭＳ Ｐゴシック" charset="0"/>
              </a:rPr>
              <a:t>In this case we</a:t>
            </a:r>
            <a:r>
              <a:rPr lang="en-US" baseline="0" dirty="0" smtClean="0">
                <a:latin typeface="Arial" charset="0"/>
                <a:ea typeface="ＭＳ Ｐゴシック" charset="0"/>
                <a:cs typeface="ＭＳ Ｐゴシック" charset="0"/>
              </a:rPr>
              <a:t> see that clustered shading is far more efficient. </a:t>
            </a:r>
          </a:p>
          <a:p>
            <a:pPr eaLnBrk="1" hangingPunct="1">
              <a:buFont typeface="Arial" charset="0"/>
              <a:buChar char="•"/>
            </a:pPr>
            <a:endParaRPr lang="en-US" baseline="0" dirty="0" smtClean="0">
              <a:latin typeface="Arial" charset="0"/>
              <a:ea typeface="ＭＳ Ｐゴシック" charset="0"/>
              <a:cs typeface="ＭＳ Ｐゴシック" charset="0"/>
            </a:endParaRPr>
          </a:p>
          <a:p>
            <a:pPr eaLnBrk="1" hangingPunct="1">
              <a:buFont typeface="Arial" charset="0"/>
              <a:buChar char="•"/>
            </a:pPr>
            <a:r>
              <a:rPr lang="en-US" baseline="0" dirty="0" smtClean="0">
                <a:latin typeface="Arial" charset="0"/>
                <a:ea typeface="ＭＳ Ｐゴシック" charset="0"/>
                <a:cs typeface="ＭＳ Ｐゴシック" charset="0"/>
              </a:rPr>
              <a:t>Also worth noting is that scaling with increasing MSAA levels is much better for the forward shading techniques.</a:t>
            </a:r>
            <a:endParaRPr lang="en-US" dirty="0" smtClean="0">
              <a:latin typeface="Arial" charset="0"/>
              <a:ea typeface="ＭＳ Ｐゴシック" charset="0"/>
              <a:cs typeface="ＭＳ Ｐゴシック" charset="0"/>
            </a:endParaRPr>
          </a:p>
        </p:txBody>
      </p:sp>
    </p:spTree>
    <p:extLst>
      <p:ext uri="{BB962C8B-B14F-4D97-AF65-F5344CB8AC3E}">
        <p14:creationId xmlns:p14="http://schemas.microsoft.com/office/powerpoint/2010/main" val="1404752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We can also let the</a:t>
            </a:r>
            <a:r>
              <a:rPr lang="en-US" baseline="0" dirty="0" smtClean="0"/>
              <a:t> artists design the light </a:t>
            </a:r>
            <a:r>
              <a:rPr lang="en-US" baseline="0" dirty="0" smtClean="0"/>
              <a:t>environment </a:t>
            </a:r>
            <a:r>
              <a:rPr lang="en-US" baseline="0" dirty="0" smtClean="0"/>
              <a:t>with greater freedom,</a:t>
            </a:r>
          </a:p>
          <a:p>
            <a:pPr marL="171450" indent="-171450">
              <a:buFont typeface="Arial" panose="020B0604020202020204" pitchFamily="34" charset="0"/>
              <a:buChar char="•"/>
            </a:pPr>
            <a:r>
              <a:rPr lang="en-US" baseline="0" dirty="0" smtClean="0"/>
              <a:t>As in this example from need for speed the run, which uses many lights to get a GI look</a:t>
            </a:r>
            <a:endParaRPr lang="sv-SE" dirty="0"/>
          </a:p>
        </p:txBody>
      </p:sp>
      <p:sp>
        <p:nvSpPr>
          <p:cNvPr id="4" name="Slide Number Placeholder 3"/>
          <p:cNvSpPr>
            <a:spLocks noGrp="1"/>
          </p:cNvSpPr>
          <p:nvPr>
            <p:ph type="sldNum" sz="quarter" idx="10"/>
          </p:nvPr>
        </p:nvSpPr>
        <p:spPr/>
        <p:txBody>
          <a:bodyPr/>
          <a:lstStyle/>
          <a:p>
            <a:fld id="{26CBF940-292E-46A3-98D3-4AFBC32F2B96}" type="slidenum">
              <a:rPr lang="en-AU" smtClean="0"/>
              <a:t>7</a:t>
            </a:fld>
            <a:endParaRPr lang="en-AU"/>
          </a:p>
        </p:txBody>
      </p:sp>
    </p:spTree>
    <p:extLst>
      <p:ext uri="{BB962C8B-B14F-4D97-AF65-F5344CB8AC3E}">
        <p14:creationId xmlns:p14="http://schemas.microsoft.com/office/powerpoint/2010/main" val="5679679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63</a:t>
            </a:fld>
            <a:endParaRPr lang="en-US"/>
          </a:p>
        </p:txBody>
      </p:sp>
      <p:sp>
        <p:nvSpPr>
          <p:cNvPr id="10243" name="Rectangle 2"/>
          <p:cNvSpPr>
            <a:spLocks noGrp="1" noRot="1" noChangeAspect="1" noChangeArrowheads="1" noTextEdit="1"/>
          </p:cNvSpPr>
          <p:nvPr>
            <p:ph type="sldImg"/>
          </p:nvPr>
        </p:nvSpPr>
        <p:spPr>
          <a:xfrm>
            <a:off x="381000" y="685800"/>
            <a:ext cx="6096000" cy="3429000"/>
          </a:xfrm>
          <a:prstGeom prst="rect">
            <a:avLst/>
          </a:prstGeom>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indent="0" eaLnBrk="1" hangingPunct="1">
              <a:buNone/>
            </a:pP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602596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Finally there</a:t>
            </a:r>
            <a:r>
              <a:rPr lang="en-US" baseline="0" dirty="0" smtClean="0"/>
              <a:t> are many things in games that ought to light up the environment, but doesn’t always</a:t>
            </a:r>
          </a:p>
          <a:p>
            <a:pPr marL="171450" indent="-171450">
              <a:buFont typeface="Arial" panose="020B0604020202020204" pitchFamily="34" charset="0"/>
              <a:buChar char="•"/>
            </a:pPr>
            <a:r>
              <a:rPr lang="en-US" baseline="0" dirty="0" smtClean="0"/>
              <a:t>In this example only the big </a:t>
            </a:r>
            <a:r>
              <a:rPr lang="en-US" baseline="0" dirty="0" err="1" smtClean="0"/>
              <a:t>thingo</a:t>
            </a:r>
            <a:r>
              <a:rPr lang="en-US" baseline="0" dirty="0" smtClean="0"/>
              <a:t> here is a light</a:t>
            </a:r>
          </a:p>
          <a:p>
            <a:pPr marL="171450" indent="-171450">
              <a:buFont typeface="Arial" panose="020B0604020202020204" pitchFamily="34" charset="0"/>
              <a:buChar char="•"/>
            </a:pPr>
            <a:r>
              <a:rPr lang="en-US" baseline="0" dirty="0" smtClean="0"/>
              <a:t>All the muzzle flashes are just billboards,</a:t>
            </a:r>
          </a:p>
          <a:p>
            <a:pPr marL="171450" indent="-171450">
              <a:buFont typeface="Arial" panose="020B0604020202020204" pitchFamily="34" charset="0"/>
              <a:buChar char="•"/>
            </a:pPr>
            <a:r>
              <a:rPr lang="en-US" baseline="0" dirty="0" smtClean="0"/>
              <a:t>Turning them into lights would add another 25 lights to this scene.</a:t>
            </a:r>
            <a:endParaRPr lang="sv-SE" dirty="0"/>
          </a:p>
        </p:txBody>
      </p:sp>
      <p:sp>
        <p:nvSpPr>
          <p:cNvPr id="4" name="Slide Number Placeholder 3"/>
          <p:cNvSpPr>
            <a:spLocks noGrp="1"/>
          </p:cNvSpPr>
          <p:nvPr>
            <p:ph type="sldNum" sz="quarter" idx="10"/>
          </p:nvPr>
        </p:nvSpPr>
        <p:spPr/>
        <p:txBody>
          <a:bodyPr/>
          <a:lstStyle/>
          <a:p>
            <a:fld id="{26CBF940-292E-46A3-98D3-4AFBC32F2B96}" type="slidenum">
              <a:rPr lang="en-AU" smtClean="0"/>
              <a:t>8</a:t>
            </a:fld>
            <a:endParaRPr lang="en-AU"/>
          </a:p>
        </p:txBody>
      </p:sp>
    </p:spTree>
    <p:extLst>
      <p:ext uri="{BB962C8B-B14F-4D97-AF65-F5344CB8AC3E}">
        <p14:creationId xmlns:p14="http://schemas.microsoft.com/office/powerpoint/2010/main" val="1870546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smtClean="0"/>
              <a:t>The key problem we are trying</a:t>
            </a:r>
            <a:r>
              <a:rPr lang="en-AU" baseline="0" dirty="0" smtClean="0"/>
              <a:t> to </a:t>
            </a:r>
            <a:r>
              <a:rPr lang="en-AU" baseline="0" dirty="0" smtClean="0"/>
              <a:t>address in our paper and in this talk is </a:t>
            </a:r>
            <a:r>
              <a:rPr lang="en-AU" baseline="0" dirty="0" smtClean="0"/>
              <a:t>how to figure out which lights affect what geometry.</a:t>
            </a:r>
          </a:p>
          <a:p>
            <a:pPr marL="171450" indent="-171450">
              <a:buFont typeface="Arial" charset="0"/>
              <a:buChar char="•"/>
            </a:pPr>
            <a:r>
              <a:rPr lang="en-AU" baseline="0" dirty="0" smtClean="0"/>
              <a:t>This becomes difficult when we are dealing with thousands of lights and lots of complex geometry</a:t>
            </a:r>
            <a:r>
              <a:rPr lang="en-AU" baseline="0" dirty="0" smtClean="0"/>
              <a:t>.</a:t>
            </a:r>
          </a:p>
          <a:p>
            <a:pPr marL="171450" indent="-171450">
              <a:buFont typeface="Arial" charset="0"/>
              <a:buChar char="•"/>
            </a:pPr>
            <a:r>
              <a:rPr lang="en-AU" baseline="0" dirty="0" smtClean="0"/>
              <a:t>So, while the technique is called “clustered shading” for historical and contextual reasons going back to deferred shading and tiled shading, a more precise name might have been ‘Clustered Light Assignment’. We will however persist in calling it clustered shading for consistency with published work.</a:t>
            </a:r>
            <a:endParaRPr lang="en-AU" baseline="0" dirty="0" smtClean="0"/>
          </a:p>
        </p:txBody>
      </p:sp>
      <p:sp>
        <p:nvSpPr>
          <p:cNvPr id="4" name="Slide Number Placeholder 3"/>
          <p:cNvSpPr>
            <a:spLocks noGrp="1"/>
          </p:cNvSpPr>
          <p:nvPr>
            <p:ph type="sldNum" sz="quarter" idx="10"/>
          </p:nvPr>
        </p:nvSpPr>
        <p:spPr/>
        <p:txBody>
          <a:bodyPr/>
          <a:lstStyle/>
          <a:p>
            <a:fld id="{26CBF940-292E-46A3-98D3-4AFBC32F2B96}" type="slidenum">
              <a:rPr lang="en-AU" smtClean="0"/>
              <a:t>9</a:t>
            </a:fld>
            <a:endParaRPr lang="en-AU"/>
          </a:p>
        </p:txBody>
      </p:sp>
    </p:spTree>
    <p:extLst>
      <p:ext uri="{BB962C8B-B14F-4D97-AF65-F5344CB8AC3E}">
        <p14:creationId xmlns:p14="http://schemas.microsoft.com/office/powerpoint/2010/main" val="881685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baseline="0" dirty="0" smtClean="0"/>
              <a:t>Older solutions have solved this either on a per object basis, which has a lot of inherent problems</a:t>
            </a:r>
            <a:r>
              <a:rPr lang="en-AU" baseline="0" dirty="0" smtClean="0"/>
              <a:t>, such as the conflict between optimizing batch size for drawing and minimizing light influences (consider a long and skinny bit of geometry with few polygons.</a:t>
            </a:r>
            <a:endParaRPr lang="en-AU" baseline="0" dirty="0" smtClean="0"/>
          </a:p>
          <a:p>
            <a:pPr marL="171450" indent="-171450">
              <a:buFont typeface="Arial" charset="0"/>
              <a:buChar char="•"/>
            </a:pPr>
            <a:r>
              <a:rPr lang="en-AU" baseline="0" dirty="0" smtClean="0"/>
              <a:t>or per pixel, as in deferred shading, which typically is </a:t>
            </a:r>
            <a:r>
              <a:rPr lang="en-AU" baseline="0" dirty="0" smtClean="0"/>
              <a:t>a bandwidth </a:t>
            </a:r>
            <a:r>
              <a:rPr lang="en-AU" baseline="0" dirty="0" smtClean="0"/>
              <a:t>limited </a:t>
            </a:r>
            <a:r>
              <a:rPr lang="en-AU" baseline="0" dirty="0" smtClean="0"/>
              <a:t>process on </a:t>
            </a:r>
            <a:r>
              <a:rPr lang="en-AU" baseline="0" dirty="0" smtClean="0"/>
              <a:t>modern hardware.</a:t>
            </a:r>
          </a:p>
          <a:p>
            <a:pPr marL="171450" indent="-171450">
              <a:buFont typeface="Arial" charset="0"/>
              <a:buChar char="•"/>
            </a:pPr>
            <a:r>
              <a:rPr lang="en-AU" baseline="0" dirty="0" smtClean="0"/>
              <a:t>Modern solutions attain higher </a:t>
            </a:r>
            <a:r>
              <a:rPr lang="en-AU" baseline="0" dirty="0" smtClean="0"/>
              <a:t>performance by </a:t>
            </a:r>
            <a:r>
              <a:rPr lang="en-AU" baseline="0" dirty="0" smtClean="0"/>
              <a:t>working on groups of pixels.</a:t>
            </a:r>
            <a:endParaRPr lang="en-AU" dirty="0"/>
          </a:p>
        </p:txBody>
      </p:sp>
      <p:sp>
        <p:nvSpPr>
          <p:cNvPr id="4" name="Slide Number Placeholder 3"/>
          <p:cNvSpPr>
            <a:spLocks noGrp="1"/>
          </p:cNvSpPr>
          <p:nvPr>
            <p:ph type="sldNum" sz="quarter" idx="10"/>
          </p:nvPr>
        </p:nvSpPr>
        <p:spPr/>
        <p:txBody>
          <a:bodyPr/>
          <a:lstStyle/>
          <a:p>
            <a:fld id="{26CBF940-292E-46A3-98D3-4AFBC32F2B96}" type="slidenum">
              <a:rPr lang="en-AU" smtClean="0"/>
              <a:t>10</a:t>
            </a:fld>
            <a:endParaRPr lang="en-AU"/>
          </a:p>
        </p:txBody>
      </p:sp>
    </p:spTree>
    <p:extLst>
      <p:ext uri="{BB962C8B-B14F-4D97-AF65-F5344CB8AC3E}">
        <p14:creationId xmlns:p14="http://schemas.microsoft.com/office/powerpoint/2010/main" val="2035081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0250" y="1238251"/>
            <a:ext cx="6286500" cy="195899"/>
          </a:xfrm>
          <a:prstGeom prst="rect">
            <a:avLst/>
          </a:prstGeom>
        </p:spPr>
      </p:pic>
      <p:sp>
        <p:nvSpPr>
          <p:cNvPr id="2" name="Title 1"/>
          <p:cNvSpPr>
            <a:spLocks noGrp="1"/>
          </p:cNvSpPr>
          <p:nvPr>
            <p:ph type="ctrTitle"/>
          </p:nvPr>
        </p:nvSpPr>
        <p:spPr>
          <a:xfrm>
            <a:off x="2000250" y="695644"/>
            <a:ext cx="6191250" cy="640556"/>
          </a:xfrm>
        </p:spPr>
        <p:txBody>
          <a:bodyPr>
            <a:noAutofit/>
          </a:bodyPr>
          <a:lstStyle>
            <a:lvl1pPr algn="l">
              <a:defRPr sz="3400"/>
            </a:lvl1pPr>
          </a:lstStyle>
          <a:p>
            <a:r>
              <a:rPr lang="en-US" smtClean="0"/>
              <a:t>Click to edit Master title style</a:t>
            </a:r>
            <a:endParaRPr lang="en-US"/>
          </a:p>
        </p:txBody>
      </p:sp>
      <p:sp>
        <p:nvSpPr>
          <p:cNvPr id="3" name="Subtitle 2"/>
          <p:cNvSpPr>
            <a:spLocks noGrp="1"/>
          </p:cNvSpPr>
          <p:nvPr>
            <p:ph type="subTitle" idx="1"/>
          </p:nvPr>
        </p:nvSpPr>
        <p:spPr>
          <a:xfrm>
            <a:off x="2047875" y="1328093"/>
            <a:ext cx="6400800" cy="473551"/>
          </a:xfrm>
        </p:spPr>
        <p:txBody>
          <a:bodyPr>
            <a:noAutofit/>
          </a:bodyPr>
          <a:lstStyle>
            <a:lvl1pPr marL="0" indent="0" algn="l">
              <a:buNone/>
              <a:defRPr sz="18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28/7/2013</a:t>
            </a:fld>
            <a:endParaRPr lang="en-US"/>
          </a:p>
        </p:txBody>
      </p:sp>
      <p:sp>
        <p:nvSpPr>
          <p:cNvPr id="5" name="Footer Placeholder 4"/>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98571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28/7/2013</a:t>
            </a:fld>
            <a:endParaRPr lang="en-US"/>
          </a:p>
        </p:txBody>
      </p:sp>
      <p:sp>
        <p:nvSpPr>
          <p:cNvPr id="5" name="Footer Placeholder 4"/>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42662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0"/>
            <a:ext cx="3290888" cy="5266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839" y="247650"/>
            <a:ext cx="9723437" cy="5266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28/7/2013</a:t>
            </a:fld>
            <a:endParaRPr lang="en-US"/>
          </a:p>
        </p:txBody>
      </p:sp>
      <p:sp>
        <p:nvSpPr>
          <p:cNvPr id="5" name="Footer Placeholder 4"/>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61871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0250" y="1238251"/>
            <a:ext cx="6286500" cy="195899"/>
          </a:xfrm>
          <a:prstGeom prst="rect">
            <a:avLst/>
          </a:prstGeom>
        </p:spPr>
      </p:pic>
      <p:sp>
        <p:nvSpPr>
          <p:cNvPr id="2" name="Title 1"/>
          <p:cNvSpPr>
            <a:spLocks noGrp="1"/>
          </p:cNvSpPr>
          <p:nvPr>
            <p:ph type="ctrTitle"/>
          </p:nvPr>
        </p:nvSpPr>
        <p:spPr>
          <a:xfrm>
            <a:off x="2012674" y="810971"/>
            <a:ext cx="6131201" cy="450056"/>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47875" y="1288575"/>
            <a:ext cx="6143625" cy="330676"/>
          </a:xfrm>
        </p:spPr>
        <p:txBody>
          <a:bodyPr>
            <a:noAutofit/>
          </a:bodyPr>
          <a:lstStyle>
            <a:lvl1pPr marL="0" indent="0" algn="l">
              <a:buNone/>
              <a:defRPr sz="23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28/7/2013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
        <p:nvSpPr>
          <p:cNvPr id="9" name="TextBox 8"/>
          <p:cNvSpPr txBox="1"/>
          <p:nvPr userDrawn="1"/>
        </p:nvSpPr>
        <p:spPr>
          <a:xfrm>
            <a:off x="1866900" y="4792084"/>
            <a:ext cx="5410200" cy="369332"/>
          </a:xfrm>
          <a:prstGeom prst="rect">
            <a:avLst/>
          </a:prstGeom>
          <a:noFill/>
        </p:spPr>
        <p:txBody>
          <a:bodyPr wrap="square" rtlCol="0">
            <a:spAutoFit/>
          </a:bodyPr>
          <a:lstStyle/>
          <a:p>
            <a:pPr marL="0" marR="0" indent="0" algn="ctr" defTabSz="816388" rtl="0" eaLnBrk="1" fontAlgn="auto" latinLnBrk="0" hangingPunct="1">
              <a:lnSpc>
                <a:spcPct val="100000"/>
              </a:lnSpc>
              <a:spcBef>
                <a:spcPts val="0"/>
              </a:spcBef>
              <a:spcAft>
                <a:spcPts val="0"/>
              </a:spcAft>
              <a:buClrTx/>
              <a:buSzTx/>
              <a:buFontTx/>
              <a:buNone/>
              <a:tabLst/>
              <a:defRPr/>
            </a:pPr>
            <a:r>
              <a:rPr lang="en-AU" sz="1800" dirty="0" smtClean="0">
                <a:solidFill>
                  <a:schemeClr val="bg1"/>
                </a:solidFill>
              </a:rPr>
              <a:t>Advances in Real-Time Rendering course, </a:t>
            </a:r>
            <a:r>
              <a:rPr lang="en-AU" sz="1800" dirty="0" err="1" smtClean="0">
                <a:solidFill>
                  <a:schemeClr val="bg1"/>
                </a:solidFill>
              </a:rPr>
              <a:t>Siggraph</a:t>
            </a:r>
            <a:r>
              <a:rPr lang="en-AU" sz="1800" dirty="0" smtClean="0">
                <a:solidFill>
                  <a:schemeClr val="bg1"/>
                </a:solidFill>
              </a:rPr>
              <a:t> 2013</a:t>
            </a:r>
            <a:endParaRPr lang="en-US" sz="1800" dirty="0" smtClean="0">
              <a:solidFill>
                <a:schemeClr val="bg1"/>
              </a:solidFill>
            </a:endParaRPr>
          </a:p>
        </p:txBody>
      </p:sp>
    </p:spTree>
    <p:extLst>
      <p:ext uri="{BB962C8B-B14F-4D97-AF65-F5344CB8AC3E}">
        <p14:creationId xmlns:p14="http://schemas.microsoft.com/office/powerpoint/2010/main" val="53112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9"/>
          <p:cNvSpPr>
            <a:spLocks noGrp="1"/>
          </p:cNvSpPr>
          <p:nvPr>
            <p:ph type="dt" sz="half" idx="10"/>
          </p:nvPr>
        </p:nvSpPr>
        <p:spPr/>
        <p:txBody>
          <a:bodyPr/>
          <a:lstStyle/>
          <a:p>
            <a:fld id="{0D8422DD-A41A-4E5D-8029-9F7A4091C193}" type="datetimeFigureOut">
              <a:rPr lang="en-US" smtClean="0"/>
              <a:pPr/>
              <a:t>28/7/2013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696E8FB5-F7ED-4E90-B5C1-958EB4BE69F1}" type="slidenum">
              <a:rPr lang="en-US" smtClean="0"/>
              <a:pPr/>
              <a:t>‹#›</a:t>
            </a:fld>
            <a:endParaRPr lang="en-US"/>
          </a:p>
        </p:txBody>
      </p:sp>
      <p:sp>
        <p:nvSpPr>
          <p:cNvPr id="14" name="TextBox 13"/>
          <p:cNvSpPr txBox="1"/>
          <p:nvPr userDrawn="1"/>
        </p:nvSpPr>
        <p:spPr>
          <a:xfrm>
            <a:off x="1866900" y="4792084"/>
            <a:ext cx="5410200" cy="369332"/>
          </a:xfrm>
          <a:prstGeom prst="rect">
            <a:avLst/>
          </a:prstGeom>
          <a:noFill/>
        </p:spPr>
        <p:txBody>
          <a:bodyPr wrap="square" rtlCol="0">
            <a:spAutoFit/>
          </a:bodyPr>
          <a:lstStyle/>
          <a:p>
            <a:pPr marL="0" marR="0" indent="0" algn="ctr" defTabSz="816388" rtl="0" eaLnBrk="1" fontAlgn="auto" latinLnBrk="0" hangingPunct="1">
              <a:lnSpc>
                <a:spcPct val="100000"/>
              </a:lnSpc>
              <a:spcBef>
                <a:spcPts val="0"/>
              </a:spcBef>
              <a:spcAft>
                <a:spcPts val="0"/>
              </a:spcAft>
              <a:buClrTx/>
              <a:buSzTx/>
              <a:buFontTx/>
              <a:buNone/>
              <a:tabLst/>
              <a:defRPr/>
            </a:pPr>
            <a:r>
              <a:rPr lang="en-AU" sz="1800" dirty="0" smtClean="0">
                <a:solidFill>
                  <a:schemeClr val="bg1"/>
                </a:solidFill>
              </a:rPr>
              <a:t>Advances in Real-Time Rendering course, </a:t>
            </a:r>
            <a:r>
              <a:rPr lang="en-AU" sz="1800" dirty="0" err="1" smtClean="0">
                <a:solidFill>
                  <a:schemeClr val="bg1"/>
                </a:solidFill>
              </a:rPr>
              <a:t>Siggraph</a:t>
            </a:r>
            <a:r>
              <a:rPr lang="en-AU" sz="1800" dirty="0" smtClean="0">
                <a:solidFill>
                  <a:schemeClr val="bg1"/>
                </a:solidFill>
              </a:rPr>
              <a:t> 2013</a:t>
            </a:r>
            <a:endParaRPr lang="en-US" sz="1800" dirty="0" smtClean="0">
              <a:solidFill>
                <a:schemeClr val="bg1"/>
              </a:solidFill>
            </a:endParaRPr>
          </a:p>
        </p:txBody>
      </p:sp>
      <p:pic>
        <p:nvPicPr>
          <p:cNvPr id="1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9600" y="226702"/>
            <a:ext cx="1006122" cy="44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76200"/>
            <a:ext cx="464719" cy="590550"/>
          </a:xfrm>
          <a:prstGeom prst="rect">
            <a:avLst/>
          </a:prstGeom>
        </p:spPr>
      </p:pic>
    </p:spTree>
    <p:extLst>
      <p:ext uri="{BB962C8B-B14F-4D97-AF65-F5344CB8AC3E}">
        <p14:creationId xmlns:p14="http://schemas.microsoft.com/office/powerpoint/2010/main" val="143695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t>28/7/2013</a:t>
            </a:fld>
            <a:endParaRPr lang="en-US"/>
          </a:p>
        </p:txBody>
      </p:sp>
      <p:sp>
        <p:nvSpPr>
          <p:cNvPr id="5" name="Footer Placeholder 4"/>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
        <p:nvSpPr>
          <p:cNvPr id="7" name="TextBox 6"/>
          <p:cNvSpPr txBox="1"/>
          <p:nvPr userDrawn="1"/>
        </p:nvSpPr>
        <p:spPr>
          <a:xfrm>
            <a:off x="1866900" y="4792084"/>
            <a:ext cx="5410200" cy="369332"/>
          </a:xfrm>
          <a:prstGeom prst="rect">
            <a:avLst/>
          </a:prstGeom>
          <a:noFill/>
        </p:spPr>
        <p:txBody>
          <a:bodyPr wrap="square" rtlCol="0">
            <a:spAutoFit/>
          </a:bodyPr>
          <a:lstStyle/>
          <a:p>
            <a:pPr marL="0" marR="0" indent="0" algn="ctr" defTabSz="816388" rtl="0" eaLnBrk="1" fontAlgn="auto" latinLnBrk="0" hangingPunct="1">
              <a:lnSpc>
                <a:spcPct val="100000"/>
              </a:lnSpc>
              <a:spcBef>
                <a:spcPts val="0"/>
              </a:spcBef>
              <a:spcAft>
                <a:spcPts val="0"/>
              </a:spcAft>
              <a:buClrTx/>
              <a:buSzTx/>
              <a:buFontTx/>
              <a:buNone/>
              <a:tabLst/>
              <a:defRPr/>
            </a:pPr>
            <a:r>
              <a:rPr lang="en-AU" sz="1800" dirty="0" smtClean="0">
                <a:solidFill>
                  <a:schemeClr val="bg1"/>
                </a:solidFill>
              </a:rPr>
              <a:t>Advances in Real-Time Rendering course, </a:t>
            </a:r>
            <a:r>
              <a:rPr lang="en-AU" sz="1800" dirty="0" err="1" smtClean="0">
                <a:solidFill>
                  <a:schemeClr val="bg1"/>
                </a:solidFill>
              </a:rPr>
              <a:t>Siggraph</a:t>
            </a:r>
            <a:r>
              <a:rPr lang="en-AU" sz="1800" dirty="0" smtClean="0">
                <a:solidFill>
                  <a:schemeClr val="bg1"/>
                </a:solidFill>
              </a:rPr>
              <a:t> 2013</a:t>
            </a:r>
            <a:endParaRPr lang="en-US" sz="1800" dirty="0" smtClean="0">
              <a:solidFill>
                <a:schemeClr val="bg1"/>
              </a:solidFill>
            </a:endParaRPr>
          </a:p>
        </p:txBody>
      </p:sp>
    </p:spTree>
    <p:extLst>
      <p:ext uri="{BB962C8B-B14F-4D97-AF65-F5344CB8AC3E}">
        <p14:creationId xmlns:p14="http://schemas.microsoft.com/office/powerpoint/2010/main" val="71054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838" y="1440656"/>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1" y="1440656"/>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422DD-A41A-4E5D-8029-9F7A4091C193}" type="datetimeFigureOut">
              <a:rPr lang="en-US" smtClean="0"/>
              <a:t>28/7/2013</a:t>
            </a:fld>
            <a:endParaRPr lang="en-US"/>
          </a:p>
        </p:txBody>
      </p:sp>
      <p:sp>
        <p:nvSpPr>
          <p:cNvPr id="6" name="Footer Placeholder 5"/>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18841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8422DD-A41A-4E5D-8029-9F7A4091C193}" type="datetimeFigureOut">
              <a:rPr lang="en-US" smtClean="0"/>
              <a:t>28/7/2013</a:t>
            </a:fld>
            <a:endParaRPr lang="en-US"/>
          </a:p>
        </p:txBody>
      </p:sp>
      <p:sp>
        <p:nvSpPr>
          <p:cNvPr id="8" name="Footer Placeholder 7"/>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9" name="Slide Number Placeholder 8"/>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59132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422DD-A41A-4E5D-8029-9F7A4091C193}" type="datetimeFigureOut">
              <a:rPr lang="en-US" smtClean="0"/>
              <a:t>28/7/2013</a:t>
            </a:fld>
            <a:endParaRPr lang="en-US"/>
          </a:p>
        </p:txBody>
      </p:sp>
      <p:sp>
        <p:nvSpPr>
          <p:cNvPr id="4" name="Footer Placeholder 3"/>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5" name="Slide Number Placeholder 4"/>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4890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t>28/7/2013</a:t>
            </a:fld>
            <a:endParaRPr lang="en-US"/>
          </a:p>
        </p:txBody>
      </p:sp>
      <p:sp>
        <p:nvSpPr>
          <p:cNvPr id="3" name="Footer Placeholder 2"/>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4" name="Slide Number Placeholder 3"/>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66442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28/7/2013</a:t>
            </a:fld>
            <a:endParaRPr lang="en-US"/>
          </a:p>
        </p:txBody>
      </p:sp>
      <p:sp>
        <p:nvSpPr>
          <p:cNvPr id="6" name="Footer Placeholder 5"/>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0503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33375"/>
            <a:ext cx="8229600" cy="619125"/>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047750"/>
            <a:ext cx="8229600" cy="3476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28/7/2013</a:t>
            </a:fld>
            <a:endParaRPr lang="en-US"/>
          </a:p>
        </p:txBody>
      </p:sp>
      <p:sp>
        <p:nvSpPr>
          <p:cNvPr id="5" name="Footer Placeholder 4"/>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29740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28/7/2013</a:t>
            </a:fld>
            <a:endParaRPr lang="en-US"/>
          </a:p>
        </p:txBody>
      </p:sp>
      <p:sp>
        <p:nvSpPr>
          <p:cNvPr id="6" name="Footer Placeholder 5"/>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7940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28/7/2013</a:t>
            </a:fld>
            <a:endParaRPr lang="en-US"/>
          </a:p>
        </p:txBody>
      </p:sp>
      <p:sp>
        <p:nvSpPr>
          <p:cNvPr id="5" name="Footer Placeholder 4"/>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9241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0"/>
            <a:ext cx="3290888" cy="5266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839" y="247650"/>
            <a:ext cx="9723437" cy="5266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28/7/2013</a:t>
            </a:fld>
            <a:endParaRPr lang="en-US"/>
          </a:p>
        </p:txBody>
      </p:sp>
      <p:sp>
        <p:nvSpPr>
          <p:cNvPr id="5" name="Footer Placeholder 4"/>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02105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t>28/7/2013</a:t>
            </a:fld>
            <a:endParaRPr lang="en-US"/>
          </a:p>
        </p:txBody>
      </p:sp>
      <p:sp>
        <p:nvSpPr>
          <p:cNvPr id="5" name="Footer Placeholder 4"/>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39978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838" y="1440656"/>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1" y="1440656"/>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422DD-A41A-4E5D-8029-9F7A4091C193}" type="datetimeFigureOut">
              <a:rPr lang="en-US" smtClean="0"/>
              <a:t>28/7/2013</a:t>
            </a:fld>
            <a:endParaRPr lang="en-US"/>
          </a:p>
        </p:txBody>
      </p:sp>
      <p:sp>
        <p:nvSpPr>
          <p:cNvPr id="6" name="Footer Placeholder 5"/>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3136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8422DD-A41A-4E5D-8029-9F7A4091C193}" type="datetimeFigureOut">
              <a:rPr lang="en-US" smtClean="0"/>
              <a:t>28/7/2013</a:t>
            </a:fld>
            <a:endParaRPr lang="en-US"/>
          </a:p>
        </p:txBody>
      </p:sp>
      <p:sp>
        <p:nvSpPr>
          <p:cNvPr id="8" name="Footer Placeholder 7"/>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9" name="Slide Number Placeholder 8"/>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74698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422DD-A41A-4E5D-8029-9F7A4091C193}" type="datetimeFigureOut">
              <a:rPr lang="en-US" smtClean="0"/>
              <a:t>28/7/2013</a:t>
            </a:fld>
            <a:endParaRPr lang="en-US"/>
          </a:p>
        </p:txBody>
      </p:sp>
      <p:sp>
        <p:nvSpPr>
          <p:cNvPr id="4" name="Footer Placeholder 3"/>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5" name="Slide Number Placeholder 4"/>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99712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t>28/7/2013</a:t>
            </a:fld>
            <a:endParaRPr lang="en-US"/>
          </a:p>
        </p:txBody>
      </p:sp>
      <p:sp>
        <p:nvSpPr>
          <p:cNvPr id="3" name="Footer Placeholder 2"/>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4" name="Slide Number Placeholder 3"/>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60530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28/7/2013</a:t>
            </a:fld>
            <a:endParaRPr lang="en-US"/>
          </a:p>
        </p:txBody>
      </p:sp>
      <p:sp>
        <p:nvSpPr>
          <p:cNvPr id="6" name="Footer Placeholder 5"/>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88611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28/7/2013</a:t>
            </a:fld>
            <a:endParaRPr lang="en-US"/>
          </a:p>
        </p:txBody>
      </p:sp>
      <p:sp>
        <p:nvSpPr>
          <p:cNvPr id="6" name="Footer Placeholder 5"/>
          <p:cNvSpPr>
            <a:spLocks noGrp="1"/>
          </p:cNvSpPr>
          <p:nvPr>
            <p:ph type="ftr" sz="quarter" idx="11"/>
          </p:nvPr>
        </p:nvSpPr>
        <p:spPr/>
        <p:txBody>
          <a:bodyPr/>
          <a:lstStyle/>
          <a:p>
            <a:r>
              <a:rPr lang="en-AU" dirty="0" smtClean="0"/>
              <a:t>Advances in Real-Time Rendering course, </a:t>
            </a:r>
            <a:r>
              <a:rPr lang="en-AU" dirty="0" err="1" smtClean="0"/>
              <a:t>Siggraph</a:t>
            </a:r>
            <a:r>
              <a:rPr lang="en-AU" dirty="0" smtClean="0"/>
              <a:t> 2013</a:t>
            </a:r>
            <a:endParaRPr lang="en-US" dirty="0"/>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74231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81639" tIns="40819" rIns="81639" bIns="4081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24225"/>
          </a:xfrm>
          <a:prstGeom prst="rect">
            <a:avLst/>
          </a:prstGeom>
        </p:spPr>
        <p:txBody>
          <a:bodyPr vert="horz" lIns="81639" tIns="40819" rIns="81639" bIns="408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28/7/2013</a:t>
            </a:fld>
            <a:endParaRPr lang="en-US"/>
          </a:p>
        </p:txBody>
      </p:sp>
      <p:sp>
        <p:nvSpPr>
          <p:cNvPr id="5" name="Footer Placeholder 4"/>
          <p:cNvSpPr>
            <a:spLocks noGrp="1"/>
          </p:cNvSpPr>
          <p:nvPr>
            <p:ph type="ftr" sz="quarter" idx="3"/>
          </p:nvPr>
        </p:nvSpPr>
        <p:spPr>
          <a:xfrm>
            <a:off x="1285875" y="4767263"/>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r>
              <a:rPr lang="en-AU" dirty="0" smtClean="0"/>
              <a:t>Advances in Real-Time Rendering course, </a:t>
            </a:r>
            <a:r>
              <a:rPr lang="en-AU" dirty="0" err="1" smtClean="0"/>
              <a:t>Siggraph</a:t>
            </a:r>
            <a:r>
              <a:rPr lang="en-AU" dirty="0" smtClean="0"/>
              <a:t> 2013</a:t>
            </a:r>
            <a:endParaRPr lang="en-US" dirty="0"/>
          </a:p>
        </p:txBody>
      </p:sp>
      <p:sp>
        <p:nvSpPr>
          <p:cNvPr id="6" name="Slide Number Placeholder 5"/>
          <p:cNvSpPr>
            <a:spLocks noGrp="1"/>
          </p:cNvSpPr>
          <p:nvPr>
            <p:ph type="sldNum" sz="quarter" idx="4"/>
          </p:nvPr>
        </p:nvSpPr>
        <p:spPr>
          <a:xfrm>
            <a:off x="8334375" y="4767263"/>
            <a:ext cx="35242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a:p>
        </p:txBody>
      </p:sp>
    </p:spTree>
    <p:extLst>
      <p:ext uri="{BB962C8B-B14F-4D97-AF65-F5344CB8AC3E}">
        <p14:creationId xmlns:p14="http://schemas.microsoft.com/office/powerpoint/2010/main" val="1601593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16388" rtl="0" eaLnBrk="1" latinLnBrk="0" hangingPunct="1">
        <a:spcBef>
          <a:spcPct val="0"/>
        </a:spcBef>
        <a:buNone/>
        <a:defRPr sz="3900" b="1" kern="1200">
          <a:solidFill>
            <a:schemeClr val="tx1"/>
          </a:solidFill>
          <a:latin typeface="Arial" pitchFamily="34" charset="0"/>
          <a:ea typeface="+mj-ea"/>
          <a:cs typeface="Arial"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76500" y="95250"/>
            <a:ext cx="6372225" cy="523875"/>
          </a:xfrm>
          <a:prstGeom prst="rect">
            <a:avLst/>
          </a:prstGeom>
        </p:spPr>
        <p:txBody>
          <a:bodyPr vert="horz" lIns="81639" tIns="40819" rIns="81639" bIns="40819"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809625"/>
            <a:ext cx="8229600" cy="3952875"/>
          </a:xfrm>
          <a:prstGeom prst="rect">
            <a:avLst/>
          </a:prstGeom>
        </p:spPr>
        <p:txBody>
          <a:bodyPr vert="horz" lIns="81639" tIns="40819" rIns="81639" bIns="408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28/7/2013</a:t>
            </a:fld>
            <a:endParaRPr lang="en-US" dirty="0"/>
          </a:p>
        </p:txBody>
      </p:sp>
      <p:sp>
        <p:nvSpPr>
          <p:cNvPr id="5" name="Footer Placeholder 4"/>
          <p:cNvSpPr>
            <a:spLocks noGrp="1"/>
          </p:cNvSpPr>
          <p:nvPr>
            <p:ph type="ftr" sz="quarter" idx="3"/>
          </p:nvPr>
        </p:nvSpPr>
        <p:spPr>
          <a:xfrm>
            <a:off x="1238250" y="4767263"/>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r>
              <a:rPr lang="en-AU" dirty="0" smtClean="0"/>
              <a:t>Advances in Real-Time Rendering course, </a:t>
            </a:r>
            <a:r>
              <a:rPr lang="en-AU" dirty="0" err="1" smtClean="0"/>
              <a:t>Siggraph</a:t>
            </a:r>
            <a:r>
              <a:rPr lang="en-AU" dirty="0" smtClean="0"/>
              <a:t> 2013</a:t>
            </a:r>
            <a:endParaRPr lang="en-US" dirty="0"/>
          </a:p>
        </p:txBody>
      </p:sp>
      <p:sp>
        <p:nvSpPr>
          <p:cNvPr id="6" name="Slide Number Placeholder 5"/>
          <p:cNvSpPr>
            <a:spLocks noGrp="1"/>
          </p:cNvSpPr>
          <p:nvPr>
            <p:ph type="sldNum" sz="quarter" idx="4"/>
          </p:nvPr>
        </p:nvSpPr>
        <p:spPr>
          <a:xfrm>
            <a:off x="8239125" y="4767263"/>
            <a:ext cx="44767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a:p>
        </p:txBody>
      </p:sp>
    </p:spTree>
    <p:extLst>
      <p:ext uri="{BB962C8B-B14F-4D97-AF65-F5344CB8AC3E}">
        <p14:creationId xmlns:p14="http://schemas.microsoft.com/office/powerpoint/2010/main" val="2406532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81638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9.wmf"/></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19.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comments" Target="../comments/commen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comments" Target="../comments/comment3.xml"/><Relationship Id="rId5" Type="http://schemas.openxmlformats.org/officeDocument/2006/relationships/image" Target="../media/image23.jpeg"/><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comments" Target="../comments/comment4.xml"/><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29.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microsoft.com/office/2007/relationships/hdphoto" Target="../media/hdphoto3.wdp"/></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microsoft.com/office/2007/relationships/hdphoto" Target="../media/hdphoto5.wdp"/><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38.png"/><Relationship Id="rId5" Type="http://schemas.microsoft.com/office/2007/relationships/hdphoto" Target="../media/hdphoto4.wdp"/><Relationship Id="rId4" Type="http://schemas.openxmlformats.org/officeDocument/2006/relationships/image" Target="../media/image37.jpeg"/></Relationships>
</file>

<file path=ppt/slides/_rels/slide5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notesSlide" Target="../notesSlides/notesSlide53.xml"/><Relationship Id="rId7" Type="http://schemas.openxmlformats.org/officeDocument/2006/relationships/image" Target="../media/image40.jpeg"/><Relationship Id="rId2" Type="http://schemas.openxmlformats.org/officeDocument/2006/relationships/slideLayout" Target="../slideLayouts/slideLayout13.xml"/><Relationship Id="rId1" Type="http://schemas.openxmlformats.org/officeDocument/2006/relationships/tags" Target="../tags/tag4.xml"/><Relationship Id="rId6" Type="http://schemas.microsoft.com/office/2007/relationships/hdphoto" Target="../media/hdphoto5.wdp"/><Relationship Id="rId5" Type="http://schemas.openxmlformats.org/officeDocument/2006/relationships/image" Target="../media/image38.png"/><Relationship Id="rId4" Type="http://schemas.openxmlformats.org/officeDocument/2006/relationships/image" Target="../media/image39.jpeg"/><Relationship Id="rId9" Type="http://schemas.openxmlformats.org/officeDocument/2006/relationships/image" Target="../media/image41.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41.jpeg"/><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43.jpeg"/><Relationship Id="rId5" Type="http://schemas.microsoft.com/office/2007/relationships/hdphoto" Target="../media/hdphoto7.wdp"/><Relationship Id="rId4" Type="http://schemas.openxmlformats.org/officeDocument/2006/relationships/image" Target="../media/image42.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hyperlink" Target="http://www.cse.chalmers.se/~olaolss" TargetMode="Externa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361950"/>
            <a:ext cx="1980861" cy="1288803"/>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52800" y="1726295"/>
            <a:ext cx="3505200" cy="153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1470479"/>
            <a:ext cx="1619023" cy="2057401"/>
          </a:xfrm>
          <a:prstGeom prst="rect">
            <a:avLst/>
          </a:prstGeom>
        </p:spPr>
      </p:pic>
    </p:spTree>
    <p:extLst>
      <p:ext uri="{BB962C8B-B14F-4D97-AF65-F5344CB8AC3E}">
        <p14:creationId xmlns:p14="http://schemas.microsoft.com/office/powerpoint/2010/main" val="82743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Many Lights – Light Assignment</a:t>
            </a:r>
            <a:endParaRPr lang="en-AU" dirty="0"/>
          </a:p>
        </p:txBody>
      </p:sp>
      <p:sp>
        <p:nvSpPr>
          <p:cNvPr id="3" name="Content Placeholder 2"/>
          <p:cNvSpPr>
            <a:spLocks noGrp="1"/>
          </p:cNvSpPr>
          <p:nvPr>
            <p:ph idx="1"/>
          </p:nvPr>
        </p:nvSpPr>
        <p:spPr/>
        <p:txBody>
          <a:bodyPr/>
          <a:lstStyle/>
          <a:p>
            <a:r>
              <a:rPr lang="en-AU" dirty="0" smtClean="0"/>
              <a:t>Previous Solutions</a:t>
            </a:r>
          </a:p>
          <a:p>
            <a:pPr lvl="1"/>
            <a:r>
              <a:rPr lang="en-AU" dirty="0" smtClean="0"/>
              <a:t>Traditional – per object</a:t>
            </a:r>
          </a:p>
          <a:p>
            <a:pPr lvl="1"/>
            <a:r>
              <a:rPr lang="en-AU" dirty="0" smtClean="0"/>
              <a:t>Deferred Shading – per pixel</a:t>
            </a:r>
          </a:p>
          <a:p>
            <a:r>
              <a:rPr lang="en-AU" dirty="0" smtClean="0"/>
              <a:t>Modern Solutions</a:t>
            </a:r>
          </a:p>
          <a:p>
            <a:pPr lvl="1"/>
            <a:r>
              <a:rPr lang="en-AU" dirty="0" smtClean="0"/>
              <a:t>Tiled Shading – per pixel tile</a:t>
            </a:r>
          </a:p>
          <a:p>
            <a:pPr lvl="1"/>
            <a:r>
              <a:rPr lang="en-AU" dirty="0" smtClean="0"/>
              <a:t>Clustered Shading – per 3D tile</a:t>
            </a:r>
            <a:endParaRPr lang="en-AU" dirty="0"/>
          </a:p>
        </p:txBody>
      </p:sp>
    </p:spTree>
    <p:extLst>
      <p:ext uri="{BB962C8B-B14F-4D97-AF65-F5344CB8AC3E}">
        <p14:creationId xmlns:p14="http://schemas.microsoft.com/office/powerpoint/2010/main" val="165800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8000" y="819150"/>
            <a:ext cx="7008000" cy="394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smtClean="0"/>
              <a:t>Example Scene</a:t>
            </a:r>
            <a:endParaRPr lang="en-AU" dirty="0"/>
          </a:p>
        </p:txBody>
      </p:sp>
      <p:sp>
        <p:nvSpPr>
          <p:cNvPr id="3" name="Content Placeholder 2"/>
          <p:cNvSpPr>
            <a:spLocks noGrp="1"/>
          </p:cNvSpPr>
          <p:nvPr>
            <p:ph idx="1"/>
          </p:nvPr>
        </p:nvSpPr>
        <p:spPr>
          <a:xfrm>
            <a:off x="5334000" y="895350"/>
            <a:ext cx="2667000" cy="1828800"/>
          </a:xfrm>
          <a:gradFill>
            <a:gsLst>
              <a:gs pos="0">
                <a:schemeClr val="accent1">
                  <a:tint val="50000"/>
                  <a:satMod val="300000"/>
                  <a:alpha val="49000"/>
                </a:schemeClr>
              </a:gs>
              <a:gs pos="35000">
                <a:schemeClr val="accent1">
                  <a:tint val="37000"/>
                  <a:satMod val="300000"/>
                  <a:alpha val="52000"/>
                </a:schemeClr>
              </a:gs>
              <a:gs pos="100000">
                <a:schemeClr val="accent1">
                  <a:tint val="15000"/>
                  <a:satMod val="350000"/>
                  <a:alpha val="53000"/>
                </a:schemeClr>
              </a:gs>
            </a:gsLst>
          </a:gradFill>
          <a:ln/>
        </p:spPr>
        <p:style>
          <a:lnRef idx="1">
            <a:schemeClr val="accent1"/>
          </a:lnRef>
          <a:fillRef idx="2">
            <a:schemeClr val="accent1"/>
          </a:fillRef>
          <a:effectRef idx="1">
            <a:schemeClr val="accent1"/>
          </a:effectRef>
          <a:fontRef idx="minor">
            <a:schemeClr val="dk1"/>
          </a:fontRef>
        </p:style>
        <p:txBody>
          <a:bodyPr>
            <a:normAutofit fontScale="92500" lnSpcReduction="10000"/>
          </a:bodyPr>
          <a:lstStyle/>
          <a:p>
            <a:r>
              <a:rPr lang="en-AU" dirty="0" err="1" smtClean="0"/>
              <a:t>Crytek</a:t>
            </a:r>
            <a:r>
              <a:rPr lang="en-AU" dirty="0" smtClean="0"/>
              <a:t> </a:t>
            </a:r>
            <a:r>
              <a:rPr lang="en-AU" dirty="0" err="1" smtClean="0"/>
              <a:t>Sponza</a:t>
            </a:r>
            <a:endParaRPr lang="en-AU" dirty="0" smtClean="0"/>
          </a:p>
          <a:p>
            <a:pPr lvl="1"/>
            <a:r>
              <a:rPr lang="en-AU" dirty="0" smtClean="0"/>
              <a:t>Minus top</a:t>
            </a:r>
          </a:p>
          <a:p>
            <a:r>
              <a:rPr lang="en-AU" dirty="0" smtClean="0"/>
              <a:t>6 Lights</a:t>
            </a:r>
          </a:p>
          <a:p>
            <a:r>
              <a:rPr lang="en-AU" dirty="0" smtClean="0"/>
              <a:t>A Tree</a:t>
            </a:r>
            <a:endParaRPr lang="en-AU" dirty="0"/>
          </a:p>
        </p:txBody>
      </p:sp>
    </p:spTree>
    <p:extLst>
      <p:ext uri="{BB962C8B-B14F-4D97-AF65-F5344CB8AC3E}">
        <p14:creationId xmlns:p14="http://schemas.microsoft.com/office/powerpoint/2010/main" val="5679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8001" y="819150"/>
            <a:ext cx="7007999" cy="394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smtClean="0"/>
              <a:t>Example Scene</a:t>
            </a:r>
            <a:endParaRPr lang="en-AU" dirty="0"/>
          </a:p>
        </p:txBody>
      </p:sp>
      <p:sp>
        <p:nvSpPr>
          <p:cNvPr id="3" name="Content Placeholder 2"/>
          <p:cNvSpPr>
            <a:spLocks noGrp="1"/>
          </p:cNvSpPr>
          <p:nvPr>
            <p:ph idx="1"/>
          </p:nvPr>
        </p:nvSpPr>
        <p:spPr>
          <a:xfrm>
            <a:off x="5334000" y="895350"/>
            <a:ext cx="2667000" cy="1828800"/>
          </a:xfrm>
          <a:gradFill>
            <a:gsLst>
              <a:gs pos="0">
                <a:schemeClr val="accent1">
                  <a:tint val="50000"/>
                  <a:satMod val="300000"/>
                  <a:alpha val="49000"/>
                </a:schemeClr>
              </a:gs>
              <a:gs pos="35000">
                <a:schemeClr val="accent1">
                  <a:tint val="37000"/>
                  <a:satMod val="300000"/>
                  <a:alpha val="52000"/>
                </a:schemeClr>
              </a:gs>
              <a:gs pos="100000">
                <a:schemeClr val="accent1">
                  <a:tint val="15000"/>
                  <a:satMod val="350000"/>
                  <a:alpha val="53000"/>
                </a:schemeClr>
              </a:gs>
            </a:gsLst>
          </a:gradFill>
          <a:ln/>
        </p:spPr>
        <p:style>
          <a:lnRef idx="1">
            <a:schemeClr val="accent1"/>
          </a:lnRef>
          <a:fillRef idx="2">
            <a:schemeClr val="accent1"/>
          </a:fillRef>
          <a:effectRef idx="1">
            <a:schemeClr val="accent1"/>
          </a:effectRef>
          <a:fontRef idx="minor">
            <a:schemeClr val="dk1"/>
          </a:fontRef>
        </p:style>
        <p:txBody>
          <a:bodyPr>
            <a:normAutofit fontScale="92500" lnSpcReduction="10000"/>
          </a:bodyPr>
          <a:lstStyle/>
          <a:p>
            <a:r>
              <a:rPr lang="en-AU" dirty="0" err="1" smtClean="0"/>
              <a:t>Crytek</a:t>
            </a:r>
            <a:r>
              <a:rPr lang="en-AU" dirty="0" smtClean="0"/>
              <a:t> </a:t>
            </a:r>
            <a:r>
              <a:rPr lang="en-AU" dirty="0" err="1" smtClean="0"/>
              <a:t>Sponza</a:t>
            </a:r>
            <a:endParaRPr lang="en-AU" dirty="0" smtClean="0"/>
          </a:p>
          <a:p>
            <a:pPr lvl="1"/>
            <a:r>
              <a:rPr lang="en-AU" dirty="0" smtClean="0"/>
              <a:t>Minus top</a:t>
            </a:r>
          </a:p>
          <a:p>
            <a:r>
              <a:rPr lang="en-AU" dirty="0" smtClean="0"/>
              <a:t>6 Lights</a:t>
            </a:r>
          </a:p>
          <a:p>
            <a:r>
              <a:rPr lang="en-AU" dirty="0" smtClean="0"/>
              <a:t>A Tree</a:t>
            </a:r>
            <a:endParaRPr lang="en-AU" dirty="0"/>
          </a:p>
        </p:txBody>
      </p:sp>
    </p:spTree>
    <p:extLst>
      <p:ext uri="{BB962C8B-B14F-4D97-AF65-F5344CB8AC3E}">
        <p14:creationId xmlns:p14="http://schemas.microsoft.com/office/powerpoint/2010/main" val="20064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8001" y="819150"/>
            <a:ext cx="7007999" cy="394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smtClean="0"/>
              <a:t>Example Scene</a:t>
            </a:r>
            <a:endParaRPr lang="en-AU" dirty="0"/>
          </a:p>
        </p:txBody>
      </p:sp>
      <p:grpSp>
        <p:nvGrpSpPr>
          <p:cNvPr id="5" name="Group 4"/>
          <p:cNvGrpSpPr/>
          <p:nvPr/>
        </p:nvGrpSpPr>
        <p:grpSpPr>
          <a:xfrm>
            <a:off x="-323850" y="-25400"/>
            <a:ext cx="7029450" cy="4629150"/>
            <a:chOff x="-323850" y="-25400"/>
            <a:chExt cx="7029450" cy="4629150"/>
          </a:xfrm>
        </p:grpSpPr>
        <p:sp>
          <p:nvSpPr>
            <p:cNvPr id="6" name="Freeform 5"/>
            <p:cNvSpPr/>
            <p:nvPr/>
          </p:nvSpPr>
          <p:spPr>
            <a:xfrm>
              <a:off x="-323850" y="-25400"/>
              <a:ext cx="7029450" cy="4629150"/>
            </a:xfrm>
            <a:custGeom>
              <a:avLst/>
              <a:gdLst>
                <a:gd name="connsiteX0" fmla="*/ 6953250 w 7029450"/>
                <a:gd name="connsiteY0" fmla="*/ 3702050 h 4629150"/>
                <a:gd name="connsiteX1" fmla="*/ 25400 w 7029450"/>
                <a:gd name="connsiteY1" fmla="*/ 4629150 h 4629150"/>
                <a:gd name="connsiteX2" fmla="*/ 0 w 7029450"/>
                <a:gd name="connsiteY2" fmla="*/ 1447800 h 4629150"/>
                <a:gd name="connsiteX3" fmla="*/ 4108450 w 7029450"/>
                <a:gd name="connsiteY3" fmla="*/ 0 h 4629150"/>
                <a:gd name="connsiteX4" fmla="*/ 7016750 w 7029450"/>
                <a:gd name="connsiteY4" fmla="*/ 3524250 h 4629150"/>
                <a:gd name="connsiteX5" fmla="*/ 7029450 w 7029450"/>
                <a:gd name="connsiteY5" fmla="*/ 3670300 h 4629150"/>
                <a:gd name="connsiteX6" fmla="*/ 6953250 w 7029450"/>
                <a:gd name="connsiteY6" fmla="*/ 3702050 h 462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9450" h="4629150">
                  <a:moveTo>
                    <a:pt x="6953250" y="3702050"/>
                  </a:moveTo>
                  <a:lnTo>
                    <a:pt x="25400" y="4629150"/>
                  </a:lnTo>
                  <a:lnTo>
                    <a:pt x="0" y="1447800"/>
                  </a:lnTo>
                  <a:lnTo>
                    <a:pt x="4108450" y="0"/>
                  </a:lnTo>
                  <a:lnTo>
                    <a:pt x="7016750" y="3524250"/>
                  </a:lnTo>
                  <a:lnTo>
                    <a:pt x="7029450" y="3670300"/>
                  </a:lnTo>
                  <a:lnTo>
                    <a:pt x="6953250" y="3702050"/>
                  </a:lnTo>
                  <a:close/>
                </a:path>
              </a:pathLst>
            </a:custGeom>
            <a:solidFill>
              <a:srgbClr val="FFCC66">
                <a:alpha val="30196"/>
              </a:srgb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57150">
                  <a:solidFill>
                    <a:schemeClr val="tx1"/>
                  </a:solidFill>
                </a:ln>
              </a:endParaRPr>
            </a:p>
          </p:txBody>
        </p:sp>
        <p:sp>
          <p:nvSpPr>
            <p:cNvPr id="7" name="Freeform 6"/>
            <p:cNvSpPr/>
            <p:nvPr/>
          </p:nvSpPr>
          <p:spPr>
            <a:xfrm>
              <a:off x="6581775" y="3500438"/>
              <a:ext cx="123825" cy="180975"/>
            </a:xfrm>
            <a:custGeom>
              <a:avLst/>
              <a:gdLst>
                <a:gd name="connsiteX0" fmla="*/ 123825 w 123825"/>
                <a:gd name="connsiteY0" fmla="*/ 138112 h 180975"/>
                <a:gd name="connsiteX1" fmla="*/ 14288 w 123825"/>
                <a:gd name="connsiteY1" fmla="*/ 180975 h 180975"/>
                <a:gd name="connsiteX2" fmla="*/ 0 w 123825"/>
                <a:gd name="connsiteY2" fmla="*/ 45243 h 180975"/>
                <a:gd name="connsiteX3" fmla="*/ 104775 w 123825"/>
                <a:gd name="connsiteY3" fmla="*/ 0 h 180975"/>
                <a:gd name="connsiteX4" fmla="*/ 123825 w 123825"/>
                <a:gd name="connsiteY4" fmla="*/ 138112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80975">
                  <a:moveTo>
                    <a:pt x="123825" y="138112"/>
                  </a:moveTo>
                  <a:lnTo>
                    <a:pt x="14288" y="180975"/>
                  </a:lnTo>
                  <a:lnTo>
                    <a:pt x="0" y="45243"/>
                  </a:lnTo>
                  <a:lnTo>
                    <a:pt x="104775" y="0"/>
                  </a:lnTo>
                  <a:lnTo>
                    <a:pt x="123825" y="138112"/>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p>
          </p:txBody>
        </p:sp>
        <p:cxnSp>
          <p:nvCxnSpPr>
            <p:cNvPr id="8" name="Straight Connector 7"/>
            <p:cNvCxnSpPr>
              <a:stCxn id="7" idx="2"/>
              <a:endCxn id="6" idx="2"/>
            </p:cNvCxnSpPr>
            <p:nvPr/>
          </p:nvCxnSpPr>
          <p:spPr>
            <a:xfrm flipH="1" flipV="1">
              <a:off x="-323850" y="1422400"/>
              <a:ext cx="6905625" cy="2123281"/>
            </a:xfrm>
            <a:prstGeom prst="line">
              <a:avLst/>
            </a:prstGeom>
            <a:ln/>
          </p:spPr>
          <p:style>
            <a:lnRef idx="3">
              <a:schemeClr val="accent3"/>
            </a:lnRef>
            <a:fillRef idx="0">
              <a:schemeClr val="accent3"/>
            </a:fillRef>
            <a:effectRef idx="2">
              <a:schemeClr val="accent3"/>
            </a:effectRef>
            <a:fontRef idx="minor">
              <a:schemeClr val="tx1"/>
            </a:fontRef>
          </p:style>
        </p:cxnSp>
      </p:grpSp>
      <p:sp>
        <p:nvSpPr>
          <p:cNvPr id="3" name="Content Placeholder 2"/>
          <p:cNvSpPr>
            <a:spLocks noGrp="1"/>
          </p:cNvSpPr>
          <p:nvPr>
            <p:ph idx="1"/>
          </p:nvPr>
        </p:nvSpPr>
        <p:spPr>
          <a:xfrm>
            <a:off x="5334000" y="895350"/>
            <a:ext cx="2667000" cy="1828800"/>
          </a:xfrm>
          <a:gradFill>
            <a:gsLst>
              <a:gs pos="0">
                <a:schemeClr val="accent1">
                  <a:tint val="50000"/>
                  <a:satMod val="300000"/>
                  <a:alpha val="49000"/>
                </a:schemeClr>
              </a:gs>
              <a:gs pos="35000">
                <a:schemeClr val="accent1">
                  <a:tint val="37000"/>
                  <a:satMod val="300000"/>
                  <a:alpha val="52000"/>
                </a:schemeClr>
              </a:gs>
              <a:gs pos="100000">
                <a:schemeClr val="accent1">
                  <a:tint val="15000"/>
                  <a:satMod val="350000"/>
                  <a:alpha val="53000"/>
                </a:schemeClr>
              </a:gs>
            </a:gsLst>
          </a:gradFill>
          <a:ln/>
        </p:spPr>
        <p:style>
          <a:lnRef idx="1">
            <a:schemeClr val="accent1"/>
          </a:lnRef>
          <a:fillRef idx="2">
            <a:schemeClr val="accent1"/>
          </a:fillRef>
          <a:effectRef idx="1">
            <a:schemeClr val="accent1"/>
          </a:effectRef>
          <a:fontRef idx="minor">
            <a:schemeClr val="dk1"/>
          </a:fontRef>
        </p:style>
        <p:txBody>
          <a:bodyPr>
            <a:normAutofit fontScale="92500" lnSpcReduction="10000"/>
          </a:bodyPr>
          <a:lstStyle/>
          <a:p>
            <a:r>
              <a:rPr lang="en-AU" dirty="0" err="1" smtClean="0"/>
              <a:t>Crytek</a:t>
            </a:r>
            <a:r>
              <a:rPr lang="en-AU" dirty="0" smtClean="0"/>
              <a:t> </a:t>
            </a:r>
            <a:r>
              <a:rPr lang="en-AU" dirty="0" err="1" smtClean="0"/>
              <a:t>Sponza</a:t>
            </a:r>
            <a:endParaRPr lang="en-AU" dirty="0" smtClean="0"/>
          </a:p>
          <a:p>
            <a:pPr lvl="1"/>
            <a:r>
              <a:rPr lang="en-AU" dirty="0" smtClean="0"/>
              <a:t>Minus top</a:t>
            </a:r>
          </a:p>
          <a:p>
            <a:r>
              <a:rPr lang="en-AU" dirty="0" smtClean="0"/>
              <a:t>6 Lights</a:t>
            </a:r>
          </a:p>
          <a:p>
            <a:r>
              <a:rPr lang="en-AU" dirty="0" smtClean="0"/>
              <a:t>A Tree</a:t>
            </a:r>
            <a:endParaRPr lang="en-AU" dirty="0"/>
          </a:p>
        </p:txBody>
      </p:sp>
    </p:spTree>
    <p:extLst>
      <p:ext uri="{BB962C8B-B14F-4D97-AF65-F5344CB8AC3E}">
        <p14:creationId xmlns:p14="http://schemas.microsoft.com/office/powerpoint/2010/main" val="24517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Scene</a:t>
            </a:r>
            <a:endParaRPr lang="en-AU" dirty="0"/>
          </a:p>
        </p:txBody>
      </p:sp>
      <p:pic>
        <p:nvPicPr>
          <p:cNvPr id="4" name="overview_outline.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67736" y="819150"/>
            <a:ext cx="7008528" cy="3942000"/>
          </a:xfrm>
        </p:spPr>
      </p:pic>
    </p:spTree>
    <p:extLst>
      <p:ext uri="{BB962C8B-B14F-4D97-AF65-F5344CB8AC3E}">
        <p14:creationId xmlns:p14="http://schemas.microsoft.com/office/powerpoint/2010/main" val="154821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819149"/>
            <a:ext cx="7010400" cy="3943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Tiled Shading Recap</a:t>
            </a:r>
          </a:p>
        </p:txBody>
      </p:sp>
      <p:sp>
        <p:nvSpPr>
          <p:cNvPr id="6" name="Content Placeholder 2"/>
          <p:cNvSpPr txBox="1">
            <a:spLocks/>
          </p:cNvSpPr>
          <p:nvPr/>
        </p:nvSpPr>
        <p:spPr>
          <a:xfrm>
            <a:off x="1066800" y="819150"/>
            <a:ext cx="4724400" cy="381000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Deferred or Forward</a:t>
            </a:r>
            <a:r>
              <a:rPr lang="en-AU" b="1" spc="50" baseline="3000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t>
            </a:r>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t>
            </a:r>
          </a:p>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Simple.</a:t>
            </a:r>
          </a:p>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Fast (sometimes).</a:t>
            </a:r>
          </a:p>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2D</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7" name="TextBox 6"/>
          <p:cNvSpPr txBox="1"/>
          <p:nvPr/>
        </p:nvSpPr>
        <p:spPr>
          <a:xfrm>
            <a:off x="1143000" y="4305240"/>
            <a:ext cx="3631748" cy="400110"/>
          </a:xfrm>
          <a:prstGeom prst="rect">
            <a:avLst/>
          </a:prstGeom>
          <a:noFill/>
        </p:spPr>
        <p:txBody>
          <a:bodyPr wrap="square" rtlCol="0">
            <a:spAutoFit/>
          </a:bodyPr>
          <a:lstStyle/>
          <a:p>
            <a:r>
              <a:rPr lang="en-AU" sz="20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Which AMD calls “Forward+”</a:t>
            </a:r>
            <a:endParaRPr lang="en-AU" sz="2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75169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819149"/>
            <a:ext cx="7010400" cy="3943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Tiled Shading Recap</a:t>
            </a:r>
          </a:p>
        </p:txBody>
      </p:sp>
      <p:grpSp>
        <p:nvGrpSpPr>
          <p:cNvPr id="8" name="Group 15"/>
          <p:cNvGrpSpPr/>
          <p:nvPr/>
        </p:nvGrpSpPr>
        <p:grpSpPr>
          <a:xfrm>
            <a:off x="1066800" y="819149"/>
            <a:ext cx="7010400" cy="4009822"/>
            <a:chOff x="1945332" y="2857496"/>
            <a:chExt cx="5944960" cy="3400409"/>
          </a:xfrm>
        </p:grpSpPr>
        <p:grpSp>
          <p:nvGrpSpPr>
            <p:cNvPr id="9" name="Group 81"/>
            <p:cNvGrpSpPr/>
            <p:nvPr/>
          </p:nvGrpSpPr>
          <p:grpSpPr>
            <a:xfrm>
              <a:off x="1945332" y="2857497"/>
              <a:ext cx="3400408" cy="3400408"/>
              <a:chOff x="4648200" y="2286000"/>
              <a:chExt cx="3657600" cy="3657600"/>
            </a:xfrm>
          </p:grpSpPr>
          <p:sp>
            <p:nvSpPr>
              <p:cNvPr id="58" name="Rectangle 57"/>
              <p:cNvSpPr/>
              <p:nvPr/>
            </p:nvSpPr>
            <p:spPr>
              <a:xfrm>
                <a:off x="46482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9" name="Rectangle 58"/>
              <p:cNvSpPr/>
              <p:nvPr/>
            </p:nvSpPr>
            <p:spPr>
              <a:xfrm>
                <a:off x="51054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0" name="Rectangle 59"/>
              <p:cNvSpPr/>
              <p:nvPr/>
            </p:nvSpPr>
            <p:spPr>
              <a:xfrm>
                <a:off x="55626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1" name="Rectangle 60"/>
              <p:cNvSpPr/>
              <p:nvPr/>
            </p:nvSpPr>
            <p:spPr>
              <a:xfrm>
                <a:off x="60198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2" name="Rectangle 61"/>
              <p:cNvSpPr/>
              <p:nvPr/>
            </p:nvSpPr>
            <p:spPr>
              <a:xfrm>
                <a:off x="64770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3" name="Rectangle 62"/>
              <p:cNvSpPr/>
              <p:nvPr/>
            </p:nvSpPr>
            <p:spPr>
              <a:xfrm>
                <a:off x="69342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4" name="Rectangle 63"/>
              <p:cNvSpPr/>
              <p:nvPr/>
            </p:nvSpPr>
            <p:spPr>
              <a:xfrm>
                <a:off x="73914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5" name="Rectangle 64"/>
              <p:cNvSpPr/>
              <p:nvPr/>
            </p:nvSpPr>
            <p:spPr>
              <a:xfrm>
                <a:off x="78486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6" name="Rectangle 65"/>
              <p:cNvSpPr/>
              <p:nvPr/>
            </p:nvSpPr>
            <p:spPr>
              <a:xfrm>
                <a:off x="46482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7" name="Rectangle 66"/>
              <p:cNvSpPr/>
              <p:nvPr/>
            </p:nvSpPr>
            <p:spPr>
              <a:xfrm>
                <a:off x="51054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8" name="Rectangle 67"/>
              <p:cNvSpPr/>
              <p:nvPr/>
            </p:nvSpPr>
            <p:spPr>
              <a:xfrm>
                <a:off x="55626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9" name="Rectangle 68"/>
              <p:cNvSpPr/>
              <p:nvPr/>
            </p:nvSpPr>
            <p:spPr>
              <a:xfrm>
                <a:off x="60198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0" name="Rectangle 69"/>
              <p:cNvSpPr/>
              <p:nvPr/>
            </p:nvSpPr>
            <p:spPr>
              <a:xfrm>
                <a:off x="64770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1" name="Rectangle 70"/>
              <p:cNvSpPr/>
              <p:nvPr/>
            </p:nvSpPr>
            <p:spPr>
              <a:xfrm>
                <a:off x="69342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2" name="Rectangle 71"/>
              <p:cNvSpPr/>
              <p:nvPr/>
            </p:nvSpPr>
            <p:spPr>
              <a:xfrm>
                <a:off x="73914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3" name="Rectangle 72"/>
              <p:cNvSpPr/>
              <p:nvPr/>
            </p:nvSpPr>
            <p:spPr>
              <a:xfrm>
                <a:off x="78486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4" name="Rectangle 73"/>
              <p:cNvSpPr/>
              <p:nvPr/>
            </p:nvSpPr>
            <p:spPr>
              <a:xfrm>
                <a:off x="46482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5" name="Rectangle 74"/>
              <p:cNvSpPr/>
              <p:nvPr/>
            </p:nvSpPr>
            <p:spPr>
              <a:xfrm>
                <a:off x="51054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6" name="Rectangle 75"/>
              <p:cNvSpPr/>
              <p:nvPr/>
            </p:nvSpPr>
            <p:spPr>
              <a:xfrm>
                <a:off x="55626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7" name="Rectangle 76"/>
              <p:cNvSpPr/>
              <p:nvPr/>
            </p:nvSpPr>
            <p:spPr>
              <a:xfrm>
                <a:off x="60198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8" name="Rectangle 77"/>
              <p:cNvSpPr/>
              <p:nvPr/>
            </p:nvSpPr>
            <p:spPr>
              <a:xfrm>
                <a:off x="64770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9" name="Rectangle 78"/>
              <p:cNvSpPr/>
              <p:nvPr/>
            </p:nvSpPr>
            <p:spPr>
              <a:xfrm>
                <a:off x="69342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0" name="Rectangle 79"/>
              <p:cNvSpPr/>
              <p:nvPr/>
            </p:nvSpPr>
            <p:spPr>
              <a:xfrm>
                <a:off x="73914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1" name="Rectangle 80"/>
              <p:cNvSpPr/>
              <p:nvPr/>
            </p:nvSpPr>
            <p:spPr>
              <a:xfrm>
                <a:off x="78486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2" name="Rectangle 81"/>
              <p:cNvSpPr/>
              <p:nvPr/>
            </p:nvSpPr>
            <p:spPr>
              <a:xfrm>
                <a:off x="46482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3" name="Rectangle 82"/>
              <p:cNvSpPr/>
              <p:nvPr/>
            </p:nvSpPr>
            <p:spPr>
              <a:xfrm>
                <a:off x="51054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4" name="Rectangle 83"/>
              <p:cNvSpPr/>
              <p:nvPr/>
            </p:nvSpPr>
            <p:spPr>
              <a:xfrm>
                <a:off x="55626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5" name="Rectangle 84"/>
              <p:cNvSpPr/>
              <p:nvPr/>
            </p:nvSpPr>
            <p:spPr>
              <a:xfrm>
                <a:off x="60198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6" name="Rectangle 85"/>
              <p:cNvSpPr/>
              <p:nvPr/>
            </p:nvSpPr>
            <p:spPr>
              <a:xfrm>
                <a:off x="64770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7" name="Rectangle 86"/>
              <p:cNvSpPr/>
              <p:nvPr/>
            </p:nvSpPr>
            <p:spPr>
              <a:xfrm>
                <a:off x="69342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8" name="Rectangle 87"/>
              <p:cNvSpPr/>
              <p:nvPr/>
            </p:nvSpPr>
            <p:spPr>
              <a:xfrm>
                <a:off x="73914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9" name="Rectangle 88"/>
              <p:cNvSpPr/>
              <p:nvPr/>
            </p:nvSpPr>
            <p:spPr>
              <a:xfrm>
                <a:off x="78486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0" name="Rectangle 89"/>
              <p:cNvSpPr/>
              <p:nvPr/>
            </p:nvSpPr>
            <p:spPr>
              <a:xfrm>
                <a:off x="46482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1" name="Rectangle 90"/>
              <p:cNvSpPr/>
              <p:nvPr/>
            </p:nvSpPr>
            <p:spPr>
              <a:xfrm>
                <a:off x="51054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2" name="Rectangle 91"/>
              <p:cNvSpPr/>
              <p:nvPr/>
            </p:nvSpPr>
            <p:spPr>
              <a:xfrm>
                <a:off x="55626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3" name="Rectangle 92"/>
              <p:cNvSpPr/>
              <p:nvPr/>
            </p:nvSpPr>
            <p:spPr>
              <a:xfrm>
                <a:off x="60198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4" name="Rectangle 93"/>
              <p:cNvSpPr/>
              <p:nvPr/>
            </p:nvSpPr>
            <p:spPr>
              <a:xfrm>
                <a:off x="64770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5" name="Rectangle 94"/>
              <p:cNvSpPr/>
              <p:nvPr/>
            </p:nvSpPr>
            <p:spPr>
              <a:xfrm>
                <a:off x="69342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6" name="Rectangle 95"/>
              <p:cNvSpPr/>
              <p:nvPr/>
            </p:nvSpPr>
            <p:spPr>
              <a:xfrm>
                <a:off x="73914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7" name="Rectangle 96"/>
              <p:cNvSpPr/>
              <p:nvPr/>
            </p:nvSpPr>
            <p:spPr>
              <a:xfrm>
                <a:off x="78486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8" name="Rectangle 97"/>
              <p:cNvSpPr/>
              <p:nvPr/>
            </p:nvSpPr>
            <p:spPr>
              <a:xfrm>
                <a:off x="46482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9" name="Rectangle 98"/>
              <p:cNvSpPr/>
              <p:nvPr/>
            </p:nvSpPr>
            <p:spPr>
              <a:xfrm>
                <a:off x="51054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0" name="Rectangle 99"/>
              <p:cNvSpPr/>
              <p:nvPr/>
            </p:nvSpPr>
            <p:spPr>
              <a:xfrm>
                <a:off x="55626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1" name="Rectangle 100"/>
              <p:cNvSpPr/>
              <p:nvPr/>
            </p:nvSpPr>
            <p:spPr>
              <a:xfrm>
                <a:off x="60198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2" name="Rectangle 101"/>
              <p:cNvSpPr/>
              <p:nvPr/>
            </p:nvSpPr>
            <p:spPr>
              <a:xfrm>
                <a:off x="64770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3" name="Rectangle 102"/>
              <p:cNvSpPr/>
              <p:nvPr/>
            </p:nvSpPr>
            <p:spPr>
              <a:xfrm>
                <a:off x="69342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4" name="Rectangle 103"/>
              <p:cNvSpPr/>
              <p:nvPr/>
            </p:nvSpPr>
            <p:spPr>
              <a:xfrm>
                <a:off x="73914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5" name="Rectangle 104"/>
              <p:cNvSpPr/>
              <p:nvPr/>
            </p:nvSpPr>
            <p:spPr>
              <a:xfrm>
                <a:off x="78486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6" name="Rectangle 105"/>
              <p:cNvSpPr/>
              <p:nvPr/>
            </p:nvSpPr>
            <p:spPr>
              <a:xfrm>
                <a:off x="46482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7" name="Rectangle 106"/>
              <p:cNvSpPr/>
              <p:nvPr/>
            </p:nvSpPr>
            <p:spPr>
              <a:xfrm>
                <a:off x="51054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8" name="Rectangle 107"/>
              <p:cNvSpPr/>
              <p:nvPr/>
            </p:nvSpPr>
            <p:spPr>
              <a:xfrm>
                <a:off x="55626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9" name="Rectangle 108"/>
              <p:cNvSpPr/>
              <p:nvPr/>
            </p:nvSpPr>
            <p:spPr>
              <a:xfrm>
                <a:off x="60198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0" name="Rectangle 109"/>
              <p:cNvSpPr/>
              <p:nvPr/>
            </p:nvSpPr>
            <p:spPr>
              <a:xfrm>
                <a:off x="64770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1" name="Rectangle 110"/>
              <p:cNvSpPr/>
              <p:nvPr/>
            </p:nvSpPr>
            <p:spPr>
              <a:xfrm>
                <a:off x="69342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2" name="Rectangle 111"/>
              <p:cNvSpPr/>
              <p:nvPr/>
            </p:nvSpPr>
            <p:spPr>
              <a:xfrm>
                <a:off x="73914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3" name="Rectangle 112"/>
              <p:cNvSpPr/>
              <p:nvPr/>
            </p:nvSpPr>
            <p:spPr>
              <a:xfrm>
                <a:off x="78486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4" name="Rectangle 113"/>
              <p:cNvSpPr/>
              <p:nvPr/>
            </p:nvSpPr>
            <p:spPr>
              <a:xfrm>
                <a:off x="46482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5" name="Rectangle 114"/>
              <p:cNvSpPr/>
              <p:nvPr/>
            </p:nvSpPr>
            <p:spPr>
              <a:xfrm>
                <a:off x="51054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6" name="Rectangle 115"/>
              <p:cNvSpPr/>
              <p:nvPr/>
            </p:nvSpPr>
            <p:spPr>
              <a:xfrm>
                <a:off x="55626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7" name="Rectangle 116"/>
              <p:cNvSpPr/>
              <p:nvPr/>
            </p:nvSpPr>
            <p:spPr>
              <a:xfrm>
                <a:off x="60198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8" name="Rectangle 117"/>
              <p:cNvSpPr/>
              <p:nvPr/>
            </p:nvSpPr>
            <p:spPr>
              <a:xfrm>
                <a:off x="64770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9" name="Rectangle 118"/>
              <p:cNvSpPr/>
              <p:nvPr/>
            </p:nvSpPr>
            <p:spPr>
              <a:xfrm>
                <a:off x="69342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0" name="Rectangle 119"/>
              <p:cNvSpPr/>
              <p:nvPr/>
            </p:nvSpPr>
            <p:spPr>
              <a:xfrm>
                <a:off x="73914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1" name="Rectangle 120"/>
              <p:cNvSpPr/>
              <p:nvPr/>
            </p:nvSpPr>
            <p:spPr>
              <a:xfrm>
                <a:off x="78486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grpSp>
        <p:sp>
          <p:nvSpPr>
            <p:cNvPr id="10" name="Rectangle 9"/>
            <p:cNvSpPr/>
            <p:nvPr/>
          </p:nvSpPr>
          <p:spPr>
            <a:xfrm>
              <a:off x="5339987"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 name="Rectangle 10"/>
            <p:cNvSpPr/>
            <p:nvPr/>
          </p:nvSpPr>
          <p:spPr>
            <a:xfrm>
              <a:off x="5765038"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 name="Rectangle 11"/>
            <p:cNvSpPr/>
            <p:nvPr/>
          </p:nvSpPr>
          <p:spPr>
            <a:xfrm>
              <a:off x="6190089"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3" name="Rectangle 12"/>
            <p:cNvSpPr/>
            <p:nvPr/>
          </p:nvSpPr>
          <p:spPr>
            <a:xfrm>
              <a:off x="6615139"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4" name="Rectangle 13"/>
            <p:cNvSpPr/>
            <p:nvPr/>
          </p:nvSpPr>
          <p:spPr>
            <a:xfrm>
              <a:off x="7040190"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5" name="Rectangle 14"/>
            <p:cNvSpPr/>
            <p:nvPr/>
          </p:nvSpPr>
          <p:spPr>
            <a:xfrm>
              <a:off x="7465241"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6" name="Rectangle 15"/>
            <p:cNvSpPr/>
            <p:nvPr/>
          </p:nvSpPr>
          <p:spPr>
            <a:xfrm>
              <a:off x="5339987"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7" name="Rectangle 16"/>
            <p:cNvSpPr/>
            <p:nvPr/>
          </p:nvSpPr>
          <p:spPr>
            <a:xfrm>
              <a:off x="5765038"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8" name="Rectangle 17"/>
            <p:cNvSpPr/>
            <p:nvPr/>
          </p:nvSpPr>
          <p:spPr>
            <a:xfrm>
              <a:off x="6190089"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9" name="Rectangle 18"/>
            <p:cNvSpPr/>
            <p:nvPr/>
          </p:nvSpPr>
          <p:spPr>
            <a:xfrm>
              <a:off x="6615139"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0" name="Rectangle 19"/>
            <p:cNvSpPr/>
            <p:nvPr/>
          </p:nvSpPr>
          <p:spPr>
            <a:xfrm>
              <a:off x="7040190"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1" name="Rectangle 20"/>
            <p:cNvSpPr/>
            <p:nvPr/>
          </p:nvSpPr>
          <p:spPr>
            <a:xfrm>
              <a:off x="7465241"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2" name="Rectangle 21"/>
            <p:cNvSpPr/>
            <p:nvPr/>
          </p:nvSpPr>
          <p:spPr>
            <a:xfrm>
              <a:off x="5339987"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3" name="Rectangle 22"/>
            <p:cNvSpPr/>
            <p:nvPr/>
          </p:nvSpPr>
          <p:spPr>
            <a:xfrm>
              <a:off x="5765038"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4" name="Rectangle 23"/>
            <p:cNvSpPr/>
            <p:nvPr/>
          </p:nvSpPr>
          <p:spPr>
            <a:xfrm>
              <a:off x="6190089"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5" name="Rectangle 24"/>
            <p:cNvSpPr/>
            <p:nvPr/>
          </p:nvSpPr>
          <p:spPr>
            <a:xfrm>
              <a:off x="6615139"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6" name="Rectangle 25"/>
            <p:cNvSpPr/>
            <p:nvPr/>
          </p:nvSpPr>
          <p:spPr>
            <a:xfrm>
              <a:off x="7040190"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7" name="Rectangle 26"/>
            <p:cNvSpPr/>
            <p:nvPr/>
          </p:nvSpPr>
          <p:spPr>
            <a:xfrm>
              <a:off x="7465241"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8" name="Rectangle 27"/>
            <p:cNvSpPr/>
            <p:nvPr/>
          </p:nvSpPr>
          <p:spPr>
            <a:xfrm>
              <a:off x="5339987"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9" name="Rectangle 28"/>
            <p:cNvSpPr/>
            <p:nvPr/>
          </p:nvSpPr>
          <p:spPr>
            <a:xfrm>
              <a:off x="5765038"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0" name="Rectangle 29"/>
            <p:cNvSpPr/>
            <p:nvPr/>
          </p:nvSpPr>
          <p:spPr>
            <a:xfrm>
              <a:off x="6190089"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1" name="Rectangle 30"/>
            <p:cNvSpPr/>
            <p:nvPr/>
          </p:nvSpPr>
          <p:spPr>
            <a:xfrm>
              <a:off x="6615139"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2" name="Rectangle 31"/>
            <p:cNvSpPr/>
            <p:nvPr/>
          </p:nvSpPr>
          <p:spPr>
            <a:xfrm>
              <a:off x="7040190"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3" name="Rectangle 32"/>
            <p:cNvSpPr/>
            <p:nvPr/>
          </p:nvSpPr>
          <p:spPr>
            <a:xfrm>
              <a:off x="7465241"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4" name="Rectangle 33"/>
            <p:cNvSpPr/>
            <p:nvPr/>
          </p:nvSpPr>
          <p:spPr>
            <a:xfrm>
              <a:off x="5339987"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5" name="Rectangle 34"/>
            <p:cNvSpPr/>
            <p:nvPr/>
          </p:nvSpPr>
          <p:spPr>
            <a:xfrm>
              <a:off x="5765038"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6" name="Rectangle 35"/>
            <p:cNvSpPr/>
            <p:nvPr/>
          </p:nvSpPr>
          <p:spPr>
            <a:xfrm>
              <a:off x="6190089"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7" name="Rectangle 36"/>
            <p:cNvSpPr/>
            <p:nvPr/>
          </p:nvSpPr>
          <p:spPr>
            <a:xfrm>
              <a:off x="6615139"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8" name="Rectangle 37"/>
            <p:cNvSpPr/>
            <p:nvPr/>
          </p:nvSpPr>
          <p:spPr>
            <a:xfrm>
              <a:off x="7040190"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9" name="Rectangle 38"/>
            <p:cNvSpPr/>
            <p:nvPr/>
          </p:nvSpPr>
          <p:spPr>
            <a:xfrm>
              <a:off x="7465241"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0" name="Rectangle 39"/>
            <p:cNvSpPr/>
            <p:nvPr/>
          </p:nvSpPr>
          <p:spPr>
            <a:xfrm>
              <a:off x="5339987"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1" name="Rectangle 40"/>
            <p:cNvSpPr/>
            <p:nvPr/>
          </p:nvSpPr>
          <p:spPr>
            <a:xfrm>
              <a:off x="5765038"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2" name="Rectangle 41"/>
            <p:cNvSpPr/>
            <p:nvPr/>
          </p:nvSpPr>
          <p:spPr>
            <a:xfrm>
              <a:off x="6190089"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3" name="Rectangle 42"/>
            <p:cNvSpPr/>
            <p:nvPr/>
          </p:nvSpPr>
          <p:spPr>
            <a:xfrm>
              <a:off x="6615139"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4" name="Rectangle 43"/>
            <p:cNvSpPr/>
            <p:nvPr/>
          </p:nvSpPr>
          <p:spPr>
            <a:xfrm>
              <a:off x="7040190"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5" name="Rectangle 44"/>
            <p:cNvSpPr/>
            <p:nvPr/>
          </p:nvSpPr>
          <p:spPr>
            <a:xfrm>
              <a:off x="7465241"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6" name="Rectangle 45"/>
            <p:cNvSpPr/>
            <p:nvPr/>
          </p:nvSpPr>
          <p:spPr>
            <a:xfrm>
              <a:off x="5339987"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7" name="Rectangle 46"/>
            <p:cNvSpPr/>
            <p:nvPr/>
          </p:nvSpPr>
          <p:spPr>
            <a:xfrm>
              <a:off x="5765038"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8" name="Rectangle 47"/>
            <p:cNvSpPr/>
            <p:nvPr/>
          </p:nvSpPr>
          <p:spPr>
            <a:xfrm>
              <a:off x="6190089"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9" name="Rectangle 48"/>
            <p:cNvSpPr/>
            <p:nvPr/>
          </p:nvSpPr>
          <p:spPr>
            <a:xfrm>
              <a:off x="6615139"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0" name="Rectangle 49"/>
            <p:cNvSpPr/>
            <p:nvPr/>
          </p:nvSpPr>
          <p:spPr>
            <a:xfrm>
              <a:off x="7040190"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1" name="Rectangle 50"/>
            <p:cNvSpPr/>
            <p:nvPr/>
          </p:nvSpPr>
          <p:spPr>
            <a:xfrm>
              <a:off x="7465241"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2" name="Rectangle 51"/>
            <p:cNvSpPr/>
            <p:nvPr/>
          </p:nvSpPr>
          <p:spPr>
            <a:xfrm>
              <a:off x="5339987"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3" name="Rectangle 52"/>
            <p:cNvSpPr/>
            <p:nvPr/>
          </p:nvSpPr>
          <p:spPr>
            <a:xfrm>
              <a:off x="5765038"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4" name="Rectangle 53"/>
            <p:cNvSpPr/>
            <p:nvPr/>
          </p:nvSpPr>
          <p:spPr>
            <a:xfrm>
              <a:off x="6190089"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5" name="Rectangle 54"/>
            <p:cNvSpPr/>
            <p:nvPr/>
          </p:nvSpPr>
          <p:spPr>
            <a:xfrm>
              <a:off x="6615139"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6" name="Rectangle 55"/>
            <p:cNvSpPr/>
            <p:nvPr/>
          </p:nvSpPr>
          <p:spPr>
            <a:xfrm>
              <a:off x="7040190"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7" name="Rectangle 56"/>
            <p:cNvSpPr/>
            <p:nvPr/>
          </p:nvSpPr>
          <p:spPr>
            <a:xfrm>
              <a:off x="7465241"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grpSp>
      <p:sp>
        <p:nvSpPr>
          <p:cNvPr id="6" name="Content Placeholder 2"/>
          <p:cNvSpPr txBox="1">
            <a:spLocks/>
          </p:cNvSpPr>
          <p:nvPr/>
        </p:nvSpPr>
        <p:spPr>
          <a:xfrm>
            <a:off x="685800" y="819150"/>
            <a:ext cx="3889593" cy="1828800"/>
          </a:xfrm>
          <a:prstGeom prst="rect">
            <a:avLst/>
          </a:prstGeom>
          <a:solidFill>
            <a:srgbClr val="000000">
              <a:alpha val="20000"/>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Screen space tiles</a:t>
            </a:r>
          </a:p>
          <a:p>
            <a:pPr lvl="1"/>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E.g. 32x32 pixels</a:t>
            </a:r>
          </a:p>
          <a:p>
            <a:pPr lvl="1"/>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Each contains list of </a:t>
            </a:r>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lights</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25450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819149"/>
            <a:ext cx="7010400" cy="3943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Tiled Shading Recap</a:t>
            </a:r>
          </a:p>
        </p:txBody>
      </p:sp>
      <p:grpSp>
        <p:nvGrpSpPr>
          <p:cNvPr id="8" name="Group 15"/>
          <p:cNvGrpSpPr/>
          <p:nvPr/>
        </p:nvGrpSpPr>
        <p:grpSpPr>
          <a:xfrm>
            <a:off x="1066800" y="819149"/>
            <a:ext cx="7010400" cy="4009822"/>
            <a:chOff x="1945332" y="2857496"/>
            <a:chExt cx="5944960" cy="3400409"/>
          </a:xfrm>
        </p:grpSpPr>
        <p:grpSp>
          <p:nvGrpSpPr>
            <p:cNvPr id="9" name="Group 81"/>
            <p:cNvGrpSpPr/>
            <p:nvPr/>
          </p:nvGrpSpPr>
          <p:grpSpPr>
            <a:xfrm>
              <a:off x="1945332" y="2857497"/>
              <a:ext cx="3400408" cy="3400408"/>
              <a:chOff x="4648200" y="2286000"/>
              <a:chExt cx="3657600" cy="3657600"/>
            </a:xfrm>
          </p:grpSpPr>
          <p:sp>
            <p:nvSpPr>
              <p:cNvPr id="58" name="Rectangle 57"/>
              <p:cNvSpPr/>
              <p:nvPr/>
            </p:nvSpPr>
            <p:spPr>
              <a:xfrm>
                <a:off x="46482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9" name="Rectangle 58"/>
              <p:cNvSpPr/>
              <p:nvPr/>
            </p:nvSpPr>
            <p:spPr>
              <a:xfrm>
                <a:off x="51054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0" name="Rectangle 59"/>
              <p:cNvSpPr/>
              <p:nvPr/>
            </p:nvSpPr>
            <p:spPr>
              <a:xfrm>
                <a:off x="55626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1" name="Rectangle 60"/>
              <p:cNvSpPr/>
              <p:nvPr/>
            </p:nvSpPr>
            <p:spPr>
              <a:xfrm>
                <a:off x="60198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2" name="Rectangle 61"/>
              <p:cNvSpPr/>
              <p:nvPr/>
            </p:nvSpPr>
            <p:spPr>
              <a:xfrm>
                <a:off x="64770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3" name="Rectangle 62"/>
              <p:cNvSpPr/>
              <p:nvPr/>
            </p:nvSpPr>
            <p:spPr>
              <a:xfrm>
                <a:off x="69342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4" name="Rectangle 63"/>
              <p:cNvSpPr/>
              <p:nvPr/>
            </p:nvSpPr>
            <p:spPr>
              <a:xfrm>
                <a:off x="73914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5" name="Rectangle 64"/>
              <p:cNvSpPr/>
              <p:nvPr/>
            </p:nvSpPr>
            <p:spPr>
              <a:xfrm>
                <a:off x="78486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6" name="Rectangle 65"/>
              <p:cNvSpPr/>
              <p:nvPr/>
            </p:nvSpPr>
            <p:spPr>
              <a:xfrm>
                <a:off x="46482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7" name="Rectangle 66"/>
              <p:cNvSpPr/>
              <p:nvPr/>
            </p:nvSpPr>
            <p:spPr>
              <a:xfrm>
                <a:off x="51054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8" name="Rectangle 67"/>
              <p:cNvSpPr/>
              <p:nvPr/>
            </p:nvSpPr>
            <p:spPr>
              <a:xfrm>
                <a:off x="55626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9" name="Rectangle 68"/>
              <p:cNvSpPr/>
              <p:nvPr/>
            </p:nvSpPr>
            <p:spPr>
              <a:xfrm>
                <a:off x="60198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0" name="Rectangle 69"/>
              <p:cNvSpPr/>
              <p:nvPr/>
            </p:nvSpPr>
            <p:spPr>
              <a:xfrm>
                <a:off x="64770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1" name="Rectangle 70"/>
              <p:cNvSpPr/>
              <p:nvPr/>
            </p:nvSpPr>
            <p:spPr>
              <a:xfrm>
                <a:off x="69342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2" name="Rectangle 71"/>
              <p:cNvSpPr/>
              <p:nvPr/>
            </p:nvSpPr>
            <p:spPr>
              <a:xfrm>
                <a:off x="73914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3" name="Rectangle 72"/>
              <p:cNvSpPr/>
              <p:nvPr/>
            </p:nvSpPr>
            <p:spPr>
              <a:xfrm>
                <a:off x="78486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4" name="Rectangle 73"/>
              <p:cNvSpPr/>
              <p:nvPr/>
            </p:nvSpPr>
            <p:spPr>
              <a:xfrm>
                <a:off x="46482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5" name="Rectangle 74"/>
              <p:cNvSpPr/>
              <p:nvPr/>
            </p:nvSpPr>
            <p:spPr>
              <a:xfrm>
                <a:off x="51054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6" name="Rectangle 75"/>
              <p:cNvSpPr/>
              <p:nvPr/>
            </p:nvSpPr>
            <p:spPr>
              <a:xfrm>
                <a:off x="55626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7" name="Rectangle 76"/>
              <p:cNvSpPr/>
              <p:nvPr/>
            </p:nvSpPr>
            <p:spPr>
              <a:xfrm>
                <a:off x="60198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8" name="Rectangle 77"/>
              <p:cNvSpPr/>
              <p:nvPr/>
            </p:nvSpPr>
            <p:spPr>
              <a:xfrm>
                <a:off x="64770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9" name="Rectangle 78"/>
              <p:cNvSpPr/>
              <p:nvPr/>
            </p:nvSpPr>
            <p:spPr>
              <a:xfrm>
                <a:off x="69342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0" name="Rectangle 79"/>
              <p:cNvSpPr/>
              <p:nvPr/>
            </p:nvSpPr>
            <p:spPr>
              <a:xfrm>
                <a:off x="73914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1" name="Rectangle 80"/>
              <p:cNvSpPr/>
              <p:nvPr/>
            </p:nvSpPr>
            <p:spPr>
              <a:xfrm>
                <a:off x="78486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2" name="Rectangle 81"/>
              <p:cNvSpPr/>
              <p:nvPr/>
            </p:nvSpPr>
            <p:spPr>
              <a:xfrm>
                <a:off x="46482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3" name="Rectangle 82"/>
              <p:cNvSpPr/>
              <p:nvPr/>
            </p:nvSpPr>
            <p:spPr>
              <a:xfrm>
                <a:off x="51054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4" name="Rectangle 83"/>
              <p:cNvSpPr/>
              <p:nvPr/>
            </p:nvSpPr>
            <p:spPr>
              <a:xfrm>
                <a:off x="55626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5" name="Rectangle 84"/>
              <p:cNvSpPr/>
              <p:nvPr/>
            </p:nvSpPr>
            <p:spPr>
              <a:xfrm>
                <a:off x="60198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6" name="Rectangle 85"/>
              <p:cNvSpPr/>
              <p:nvPr/>
            </p:nvSpPr>
            <p:spPr>
              <a:xfrm>
                <a:off x="64770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7" name="Rectangle 86"/>
              <p:cNvSpPr/>
              <p:nvPr/>
            </p:nvSpPr>
            <p:spPr>
              <a:xfrm>
                <a:off x="69342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8" name="Rectangle 87"/>
              <p:cNvSpPr/>
              <p:nvPr/>
            </p:nvSpPr>
            <p:spPr>
              <a:xfrm>
                <a:off x="73914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9" name="Rectangle 88"/>
              <p:cNvSpPr/>
              <p:nvPr/>
            </p:nvSpPr>
            <p:spPr>
              <a:xfrm>
                <a:off x="78486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0" name="Rectangle 89"/>
              <p:cNvSpPr/>
              <p:nvPr/>
            </p:nvSpPr>
            <p:spPr>
              <a:xfrm>
                <a:off x="46482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1" name="Rectangle 90"/>
              <p:cNvSpPr/>
              <p:nvPr/>
            </p:nvSpPr>
            <p:spPr>
              <a:xfrm>
                <a:off x="51054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2" name="Rectangle 91"/>
              <p:cNvSpPr/>
              <p:nvPr/>
            </p:nvSpPr>
            <p:spPr>
              <a:xfrm>
                <a:off x="55626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3" name="Rectangle 92"/>
              <p:cNvSpPr/>
              <p:nvPr/>
            </p:nvSpPr>
            <p:spPr>
              <a:xfrm>
                <a:off x="60198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4" name="Rectangle 93"/>
              <p:cNvSpPr/>
              <p:nvPr/>
            </p:nvSpPr>
            <p:spPr>
              <a:xfrm>
                <a:off x="64770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5" name="Rectangle 94"/>
              <p:cNvSpPr/>
              <p:nvPr/>
            </p:nvSpPr>
            <p:spPr>
              <a:xfrm>
                <a:off x="69342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6" name="Rectangle 95"/>
              <p:cNvSpPr/>
              <p:nvPr/>
            </p:nvSpPr>
            <p:spPr>
              <a:xfrm>
                <a:off x="73914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7" name="Rectangle 96"/>
              <p:cNvSpPr/>
              <p:nvPr/>
            </p:nvSpPr>
            <p:spPr>
              <a:xfrm>
                <a:off x="78486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8" name="Rectangle 97"/>
              <p:cNvSpPr/>
              <p:nvPr/>
            </p:nvSpPr>
            <p:spPr>
              <a:xfrm>
                <a:off x="46482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9" name="Rectangle 98"/>
              <p:cNvSpPr/>
              <p:nvPr/>
            </p:nvSpPr>
            <p:spPr>
              <a:xfrm>
                <a:off x="51054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0" name="Rectangle 99"/>
              <p:cNvSpPr/>
              <p:nvPr/>
            </p:nvSpPr>
            <p:spPr>
              <a:xfrm>
                <a:off x="55626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1" name="Rectangle 100"/>
              <p:cNvSpPr/>
              <p:nvPr/>
            </p:nvSpPr>
            <p:spPr>
              <a:xfrm>
                <a:off x="60198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2" name="Rectangle 101"/>
              <p:cNvSpPr/>
              <p:nvPr/>
            </p:nvSpPr>
            <p:spPr>
              <a:xfrm>
                <a:off x="64770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3" name="Rectangle 102"/>
              <p:cNvSpPr/>
              <p:nvPr/>
            </p:nvSpPr>
            <p:spPr>
              <a:xfrm>
                <a:off x="69342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4" name="Rectangle 103"/>
              <p:cNvSpPr/>
              <p:nvPr/>
            </p:nvSpPr>
            <p:spPr>
              <a:xfrm>
                <a:off x="73914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5" name="Rectangle 104"/>
              <p:cNvSpPr/>
              <p:nvPr/>
            </p:nvSpPr>
            <p:spPr>
              <a:xfrm>
                <a:off x="78486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6" name="Rectangle 105"/>
              <p:cNvSpPr/>
              <p:nvPr/>
            </p:nvSpPr>
            <p:spPr>
              <a:xfrm>
                <a:off x="46482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7" name="Rectangle 106"/>
              <p:cNvSpPr/>
              <p:nvPr/>
            </p:nvSpPr>
            <p:spPr>
              <a:xfrm>
                <a:off x="51054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8" name="Rectangle 107"/>
              <p:cNvSpPr/>
              <p:nvPr/>
            </p:nvSpPr>
            <p:spPr>
              <a:xfrm>
                <a:off x="55626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9" name="Rectangle 108"/>
              <p:cNvSpPr/>
              <p:nvPr/>
            </p:nvSpPr>
            <p:spPr>
              <a:xfrm>
                <a:off x="60198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0" name="Rectangle 109"/>
              <p:cNvSpPr/>
              <p:nvPr/>
            </p:nvSpPr>
            <p:spPr>
              <a:xfrm>
                <a:off x="64770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1" name="Rectangle 110"/>
              <p:cNvSpPr/>
              <p:nvPr/>
            </p:nvSpPr>
            <p:spPr>
              <a:xfrm>
                <a:off x="69342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2" name="Rectangle 111"/>
              <p:cNvSpPr/>
              <p:nvPr/>
            </p:nvSpPr>
            <p:spPr>
              <a:xfrm>
                <a:off x="73914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3" name="Rectangle 112"/>
              <p:cNvSpPr/>
              <p:nvPr/>
            </p:nvSpPr>
            <p:spPr>
              <a:xfrm>
                <a:off x="78486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4" name="Rectangle 113"/>
              <p:cNvSpPr/>
              <p:nvPr/>
            </p:nvSpPr>
            <p:spPr>
              <a:xfrm>
                <a:off x="46482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5" name="Rectangle 114"/>
              <p:cNvSpPr/>
              <p:nvPr/>
            </p:nvSpPr>
            <p:spPr>
              <a:xfrm>
                <a:off x="51054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6" name="Rectangle 115"/>
              <p:cNvSpPr/>
              <p:nvPr/>
            </p:nvSpPr>
            <p:spPr>
              <a:xfrm>
                <a:off x="55626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7" name="Rectangle 116"/>
              <p:cNvSpPr/>
              <p:nvPr/>
            </p:nvSpPr>
            <p:spPr>
              <a:xfrm>
                <a:off x="60198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8" name="Rectangle 117"/>
              <p:cNvSpPr/>
              <p:nvPr/>
            </p:nvSpPr>
            <p:spPr>
              <a:xfrm>
                <a:off x="64770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9" name="Rectangle 118"/>
              <p:cNvSpPr/>
              <p:nvPr/>
            </p:nvSpPr>
            <p:spPr>
              <a:xfrm>
                <a:off x="69342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0" name="Rectangle 119"/>
              <p:cNvSpPr/>
              <p:nvPr/>
            </p:nvSpPr>
            <p:spPr>
              <a:xfrm>
                <a:off x="73914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1" name="Rectangle 120"/>
              <p:cNvSpPr/>
              <p:nvPr/>
            </p:nvSpPr>
            <p:spPr>
              <a:xfrm>
                <a:off x="78486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grpSp>
        <p:sp>
          <p:nvSpPr>
            <p:cNvPr id="10" name="Rectangle 9"/>
            <p:cNvSpPr/>
            <p:nvPr/>
          </p:nvSpPr>
          <p:spPr>
            <a:xfrm>
              <a:off x="5339987"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 name="Rectangle 10"/>
            <p:cNvSpPr/>
            <p:nvPr/>
          </p:nvSpPr>
          <p:spPr>
            <a:xfrm>
              <a:off x="5765038"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 name="Rectangle 11"/>
            <p:cNvSpPr/>
            <p:nvPr/>
          </p:nvSpPr>
          <p:spPr>
            <a:xfrm>
              <a:off x="6190089"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3" name="Rectangle 12"/>
            <p:cNvSpPr/>
            <p:nvPr/>
          </p:nvSpPr>
          <p:spPr>
            <a:xfrm>
              <a:off x="6615139"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4" name="Rectangle 13"/>
            <p:cNvSpPr/>
            <p:nvPr/>
          </p:nvSpPr>
          <p:spPr>
            <a:xfrm>
              <a:off x="7040190"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5" name="Rectangle 14"/>
            <p:cNvSpPr/>
            <p:nvPr/>
          </p:nvSpPr>
          <p:spPr>
            <a:xfrm>
              <a:off x="7465241"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6" name="Rectangle 15"/>
            <p:cNvSpPr/>
            <p:nvPr/>
          </p:nvSpPr>
          <p:spPr>
            <a:xfrm>
              <a:off x="5339987"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7" name="Rectangle 16"/>
            <p:cNvSpPr/>
            <p:nvPr/>
          </p:nvSpPr>
          <p:spPr>
            <a:xfrm>
              <a:off x="5765038"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8" name="Rectangle 17"/>
            <p:cNvSpPr/>
            <p:nvPr/>
          </p:nvSpPr>
          <p:spPr>
            <a:xfrm>
              <a:off x="6190089"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9" name="Rectangle 18"/>
            <p:cNvSpPr/>
            <p:nvPr/>
          </p:nvSpPr>
          <p:spPr>
            <a:xfrm>
              <a:off x="6615139"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0" name="Rectangle 19"/>
            <p:cNvSpPr/>
            <p:nvPr/>
          </p:nvSpPr>
          <p:spPr>
            <a:xfrm>
              <a:off x="7040190"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1" name="Rectangle 20"/>
            <p:cNvSpPr/>
            <p:nvPr/>
          </p:nvSpPr>
          <p:spPr>
            <a:xfrm>
              <a:off x="7465241"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2" name="Rectangle 21"/>
            <p:cNvSpPr/>
            <p:nvPr/>
          </p:nvSpPr>
          <p:spPr>
            <a:xfrm>
              <a:off x="5339987"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3" name="Rectangle 22"/>
            <p:cNvSpPr/>
            <p:nvPr/>
          </p:nvSpPr>
          <p:spPr>
            <a:xfrm>
              <a:off x="5765038"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4" name="Rectangle 23"/>
            <p:cNvSpPr/>
            <p:nvPr/>
          </p:nvSpPr>
          <p:spPr>
            <a:xfrm>
              <a:off x="6190089"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5" name="Rectangle 24"/>
            <p:cNvSpPr/>
            <p:nvPr/>
          </p:nvSpPr>
          <p:spPr>
            <a:xfrm>
              <a:off x="6615139"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6" name="Rectangle 25"/>
            <p:cNvSpPr/>
            <p:nvPr/>
          </p:nvSpPr>
          <p:spPr>
            <a:xfrm>
              <a:off x="7040190"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7" name="Rectangle 26"/>
            <p:cNvSpPr/>
            <p:nvPr/>
          </p:nvSpPr>
          <p:spPr>
            <a:xfrm>
              <a:off x="7465241"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8" name="Rectangle 27"/>
            <p:cNvSpPr/>
            <p:nvPr/>
          </p:nvSpPr>
          <p:spPr>
            <a:xfrm>
              <a:off x="5339987"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9" name="Rectangle 28"/>
            <p:cNvSpPr/>
            <p:nvPr/>
          </p:nvSpPr>
          <p:spPr>
            <a:xfrm>
              <a:off x="5765038"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0" name="Rectangle 29"/>
            <p:cNvSpPr/>
            <p:nvPr/>
          </p:nvSpPr>
          <p:spPr>
            <a:xfrm>
              <a:off x="6190089"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1" name="Rectangle 30"/>
            <p:cNvSpPr/>
            <p:nvPr/>
          </p:nvSpPr>
          <p:spPr>
            <a:xfrm>
              <a:off x="6615139"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2" name="Rectangle 31"/>
            <p:cNvSpPr/>
            <p:nvPr/>
          </p:nvSpPr>
          <p:spPr>
            <a:xfrm>
              <a:off x="7040190"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3" name="Rectangle 32"/>
            <p:cNvSpPr/>
            <p:nvPr/>
          </p:nvSpPr>
          <p:spPr>
            <a:xfrm>
              <a:off x="7465241"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4" name="Rectangle 33"/>
            <p:cNvSpPr/>
            <p:nvPr/>
          </p:nvSpPr>
          <p:spPr>
            <a:xfrm>
              <a:off x="5339987"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5" name="Rectangle 34"/>
            <p:cNvSpPr/>
            <p:nvPr/>
          </p:nvSpPr>
          <p:spPr>
            <a:xfrm>
              <a:off x="5765038"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6" name="Rectangle 35"/>
            <p:cNvSpPr/>
            <p:nvPr/>
          </p:nvSpPr>
          <p:spPr>
            <a:xfrm>
              <a:off x="6190089"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7" name="Rectangle 36"/>
            <p:cNvSpPr/>
            <p:nvPr/>
          </p:nvSpPr>
          <p:spPr>
            <a:xfrm>
              <a:off x="6615139"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8" name="Rectangle 37"/>
            <p:cNvSpPr/>
            <p:nvPr/>
          </p:nvSpPr>
          <p:spPr>
            <a:xfrm>
              <a:off x="7040190"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9" name="Rectangle 38"/>
            <p:cNvSpPr/>
            <p:nvPr/>
          </p:nvSpPr>
          <p:spPr>
            <a:xfrm>
              <a:off x="7465241"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0" name="Rectangle 39"/>
            <p:cNvSpPr/>
            <p:nvPr/>
          </p:nvSpPr>
          <p:spPr>
            <a:xfrm>
              <a:off x="5339987"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1" name="Rectangle 40"/>
            <p:cNvSpPr/>
            <p:nvPr/>
          </p:nvSpPr>
          <p:spPr>
            <a:xfrm>
              <a:off x="5765038"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2" name="Rectangle 41"/>
            <p:cNvSpPr/>
            <p:nvPr/>
          </p:nvSpPr>
          <p:spPr>
            <a:xfrm>
              <a:off x="6190089"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3" name="Rectangle 42"/>
            <p:cNvSpPr/>
            <p:nvPr/>
          </p:nvSpPr>
          <p:spPr>
            <a:xfrm>
              <a:off x="6615139"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4" name="Rectangle 43"/>
            <p:cNvSpPr/>
            <p:nvPr/>
          </p:nvSpPr>
          <p:spPr>
            <a:xfrm>
              <a:off x="7040190"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5" name="Rectangle 44"/>
            <p:cNvSpPr/>
            <p:nvPr/>
          </p:nvSpPr>
          <p:spPr>
            <a:xfrm>
              <a:off x="7465241"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6" name="Rectangle 45"/>
            <p:cNvSpPr/>
            <p:nvPr/>
          </p:nvSpPr>
          <p:spPr>
            <a:xfrm>
              <a:off x="5339987"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7" name="Rectangle 46"/>
            <p:cNvSpPr/>
            <p:nvPr/>
          </p:nvSpPr>
          <p:spPr>
            <a:xfrm>
              <a:off x="5765038"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8" name="Rectangle 47"/>
            <p:cNvSpPr/>
            <p:nvPr/>
          </p:nvSpPr>
          <p:spPr>
            <a:xfrm>
              <a:off x="6190089"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9" name="Rectangle 48"/>
            <p:cNvSpPr/>
            <p:nvPr/>
          </p:nvSpPr>
          <p:spPr>
            <a:xfrm>
              <a:off x="6615139"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0" name="Rectangle 49"/>
            <p:cNvSpPr/>
            <p:nvPr/>
          </p:nvSpPr>
          <p:spPr>
            <a:xfrm>
              <a:off x="7040190"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1" name="Rectangle 50"/>
            <p:cNvSpPr/>
            <p:nvPr/>
          </p:nvSpPr>
          <p:spPr>
            <a:xfrm>
              <a:off x="7465241"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2" name="Rectangle 51"/>
            <p:cNvSpPr/>
            <p:nvPr/>
          </p:nvSpPr>
          <p:spPr>
            <a:xfrm>
              <a:off x="5339987"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3" name="Rectangle 52"/>
            <p:cNvSpPr/>
            <p:nvPr/>
          </p:nvSpPr>
          <p:spPr>
            <a:xfrm>
              <a:off x="5765038"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4" name="Rectangle 53"/>
            <p:cNvSpPr/>
            <p:nvPr/>
          </p:nvSpPr>
          <p:spPr>
            <a:xfrm>
              <a:off x="6190089"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5" name="Rectangle 54"/>
            <p:cNvSpPr/>
            <p:nvPr/>
          </p:nvSpPr>
          <p:spPr>
            <a:xfrm>
              <a:off x="6615139"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6" name="Rectangle 55"/>
            <p:cNvSpPr/>
            <p:nvPr/>
          </p:nvSpPr>
          <p:spPr>
            <a:xfrm>
              <a:off x="7040190"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7" name="Rectangle 56"/>
            <p:cNvSpPr/>
            <p:nvPr/>
          </p:nvSpPr>
          <p:spPr>
            <a:xfrm>
              <a:off x="7465241"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grpSp>
      <p:sp>
        <p:nvSpPr>
          <p:cNvPr id="143" name="Rectangle 142"/>
          <p:cNvSpPr/>
          <p:nvPr/>
        </p:nvSpPr>
        <p:spPr>
          <a:xfrm>
            <a:off x="3771900" y="844550"/>
            <a:ext cx="3289300" cy="3448050"/>
          </a:xfrm>
          <a:prstGeom prst="rect">
            <a:avLst/>
          </a:prstGeom>
          <a:solidFill>
            <a:srgbClr val="33CC33">
              <a:alpha val="20000"/>
            </a:srgbClr>
          </a:solidFill>
          <a:ln w="38100">
            <a:solidFill>
              <a:srgbClr val="00B050"/>
            </a:solidFill>
          </a:ln>
        </p:spPr>
        <p:style>
          <a:lnRef idx="1">
            <a:schemeClr val="accent6"/>
          </a:lnRef>
          <a:fillRef idx="2">
            <a:schemeClr val="accent6"/>
          </a:fillRef>
          <a:effectRef idx="1">
            <a:schemeClr val="accent6"/>
          </a:effectRef>
          <a:fontRef idx="minor">
            <a:schemeClr val="dk1"/>
          </a:fontRef>
        </p:style>
        <p:txBody>
          <a:bodyPr lIns="114300" tIns="57150" rIns="114300" bIns="57150" rtlCol="0" anchor="ctr"/>
          <a:lstStyle/>
          <a:p>
            <a:pPr algn="ctr"/>
            <a:endParaRPr lang="en-US"/>
          </a:p>
        </p:txBody>
      </p:sp>
      <p:sp>
        <p:nvSpPr>
          <p:cNvPr id="182" name="Content Placeholder 2"/>
          <p:cNvSpPr txBox="1">
            <a:spLocks/>
          </p:cNvSpPr>
          <p:nvPr/>
        </p:nvSpPr>
        <p:spPr>
          <a:xfrm>
            <a:off x="609601" y="819150"/>
            <a:ext cx="3162300" cy="21336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For each Light</a:t>
            </a:r>
          </a:p>
          <a:p>
            <a:pPr lvl="1"/>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Find screen space </a:t>
            </a:r>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AABB</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59973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819149"/>
            <a:ext cx="7010400" cy="3943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Tiled Shading Recap</a:t>
            </a:r>
          </a:p>
        </p:txBody>
      </p:sp>
      <p:grpSp>
        <p:nvGrpSpPr>
          <p:cNvPr id="8" name="Group 15"/>
          <p:cNvGrpSpPr/>
          <p:nvPr/>
        </p:nvGrpSpPr>
        <p:grpSpPr>
          <a:xfrm>
            <a:off x="1066800" y="819149"/>
            <a:ext cx="7010400" cy="4009822"/>
            <a:chOff x="1945332" y="2857496"/>
            <a:chExt cx="5944960" cy="3400409"/>
          </a:xfrm>
        </p:grpSpPr>
        <p:grpSp>
          <p:nvGrpSpPr>
            <p:cNvPr id="9" name="Group 81"/>
            <p:cNvGrpSpPr/>
            <p:nvPr/>
          </p:nvGrpSpPr>
          <p:grpSpPr>
            <a:xfrm>
              <a:off x="1945332" y="2857497"/>
              <a:ext cx="3400408" cy="3400408"/>
              <a:chOff x="4648200" y="2286000"/>
              <a:chExt cx="3657600" cy="3657600"/>
            </a:xfrm>
          </p:grpSpPr>
          <p:sp>
            <p:nvSpPr>
              <p:cNvPr id="58" name="Rectangle 57"/>
              <p:cNvSpPr/>
              <p:nvPr/>
            </p:nvSpPr>
            <p:spPr>
              <a:xfrm>
                <a:off x="46482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9" name="Rectangle 58"/>
              <p:cNvSpPr/>
              <p:nvPr/>
            </p:nvSpPr>
            <p:spPr>
              <a:xfrm>
                <a:off x="51054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0" name="Rectangle 59"/>
              <p:cNvSpPr/>
              <p:nvPr/>
            </p:nvSpPr>
            <p:spPr>
              <a:xfrm>
                <a:off x="55626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1" name="Rectangle 60"/>
              <p:cNvSpPr/>
              <p:nvPr/>
            </p:nvSpPr>
            <p:spPr>
              <a:xfrm>
                <a:off x="60198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2" name="Rectangle 61"/>
              <p:cNvSpPr/>
              <p:nvPr/>
            </p:nvSpPr>
            <p:spPr>
              <a:xfrm>
                <a:off x="64770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3" name="Rectangle 62"/>
              <p:cNvSpPr/>
              <p:nvPr/>
            </p:nvSpPr>
            <p:spPr>
              <a:xfrm>
                <a:off x="69342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4" name="Rectangle 63"/>
              <p:cNvSpPr/>
              <p:nvPr/>
            </p:nvSpPr>
            <p:spPr>
              <a:xfrm>
                <a:off x="73914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5" name="Rectangle 64"/>
              <p:cNvSpPr/>
              <p:nvPr/>
            </p:nvSpPr>
            <p:spPr>
              <a:xfrm>
                <a:off x="78486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6" name="Rectangle 65"/>
              <p:cNvSpPr/>
              <p:nvPr/>
            </p:nvSpPr>
            <p:spPr>
              <a:xfrm>
                <a:off x="46482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7" name="Rectangle 66"/>
              <p:cNvSpPr/>
              <p:nvPr/>
            </p:nvSpPr>
            <p:spPr>
              <a:xfrm>
                <a:off x="51054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8" name="Rectangle 67"/>
              <p:cNvSpPr/>
              <p:nvPr/>
            </p:nvSpPr>
            <p:spPr>
              <a:xfrm>
                <a:off x="55626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9" name="Rectangle 68"/>
              <p:cNvSpPr/>
              <p:nvPr/>
            </p:nvSpPr>
            <p:spPr>
              <a:xfrm>
                <a:off x="60198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0" name="Rectangle 69"/>
              <p:cNvSpPr/>
              <p:nvPr/>
            </p:nvSpPr>
            <p:spPr>
              <a:xfrm>
                <a:off x="64770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1" name="Rectangle 70"/>
              <p:cNvSpPr/>
              <p:nvPr/>
            </p:nvSpPr>
            <p:spPr>
              <a:xfrm>
                <a:off x="69342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2" name="Rectangle 71"/>
              <p:cNvSpPr/>
              <p:nvPr/>
            </p:nvSpPr>
            <p:spPr>
              <a:xfrm>
                <a:off x="73914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3" name="Rectangle 72"/>
              <p:cNvSpPr/>
              <p:nvPr/>
            </p:nvSpPr>
            <p:spPr>
              <a:xfrm>
                <a:off x="78486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4" name="Rectangle 73"/>
              <p:cNvSpPr/>
              <p:nvPr/>
            </p:nvSpPr>
            <p:spPr>
              <a:xfrm>
                <a:off x="46482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5" name="Rectangle 74"/>
              <p:cNvSpPr/>
              <p:nvPr/>
            </p:nvSpPr>
            <p:spPr>
              <a:xfrm>
                <a:off x="51054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6" name="Rectangle 75"/>
              <p:cNvSpPr/>
              <p:nvPr/>
            </p:nvSpPr>
            <p:spPr>
              <a:xfrm>
                <a:off x="55626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7" name="Rectangle 76"/>
              <p:cNvSpPr/>
              <p:nvPr/>
            </p:nvSpPr>
            <p:spPr>
              <a:xfrm>
                <a:off x="60198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8" name="Rectangle 77"/>
              <p:cNvSpPr/>
              <p:nvPr/>
            </p:nvSpPr>
            <p:spPr>
              <a:xfrm>
                <a:off x="64770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9" name="Rectangle 78"/>
              <p:cNvSpPr/>
              <p:nvPr/>
            </p:nvSpPr>
            <p:spPr>
              <a:xfrm>
                <a:off x="69342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0" name="Rectangle 79"/>
              <p:cNvSpPr/>
              <p:nvPr/>
            </p:nvSpPr>
            <p:spPr>
              <a:xfrm>
                <a:off x="73914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1" name="Rectangle 80"/>
              <p:cNvSpPr/>
              <p:nvPr/>
            </p:nvSpPr>
            <p:spPr>
              <a:xfrm>
                <a:off x="78486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2" name="Rectangle 81"/>
              <p:cNvSpPr/>
              <p:nvPr/>
            </p:nvSpPr>
            <p:spPr>
              <a:xfrm>
                <a:off x="46482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3" name="Rectangle 82"/>
              <p:cNvSpPr/>
              <p:nvPr/>
            </p:nvSpPr>
            <p:spPr>
              <a:xfrm>
                <a:off x="51054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4" name="Rectangle 83"/>
              <p:cNvSpPr/>
              <p:nvPr/>
            </p:nvSpPr>
            <p:spPr>
              <a:xfrm>
                <a:off x="55626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5" name="Rectangle 84"/>
              <p:cNvSpPr/>
              <p:nvPr/>
            </p:nvSpPr>
            <p:spPr>
              <a:xfrm>
                <a:off x="60198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6" name="Rectangle 85"/>
              <p:cNvSpPr/>
              <p:nvPr/>
            </p:nvSpPr>
            <p:spPr>
              <a:xfrm>
                <a:off x="64770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7" name="Rectangle 86"/>
              <p:cNvSpPr/>
              <p:nvPr/>
            </p:nvSpPr>
            <p:spPr>
              <a:xfrm>
                <a:off x="69342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8" name="Rectangle 87"/>
              <p:cNvSpPr/>
              <p:nvPr/>
            </p:nvSpPr>
            <p:spPr>
              <a:xfrm>
                <a:off x="73914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9" name="Rectangle 88"/>
              <p:cNvSpPr/>
              <p:nvPr/>
            </p:nvSpPr>
            <p:spPr>
              <a:xfrm>
                <a:off x="78486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0" name="Rectangle 89"/>
              <p:cNvSpPr/>
              <p:nvPr/>
            </p:nvSpPr>
            <p:spPr>
              <a:xfrm>
                <a:off x="46482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1" name="Rectangle 90"/>
              <p:cNvSpPr/>
              <p:nvPr/>
            </p:nvSpPr>
            <p:spPr>
              <a:xfrm>
                <a:off x="51054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2" name="Rectangle 91"/>
              <p:cNvSpPr/>
              <p:nvPr/>
            </p:nvSpPr>
            <p:spPr>
              <a:xfrm>
                <a:off x="55626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3" name="Rectangle 92"/>
              <p:cNvSpPr/>
              <p:nvPr/>
            </p:nvSpPr>
            <p:spPr>
              <a:xfrm>
                <a:off x="60198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4" name="Rectangle 93"/>
              <p:cNvSpPr/>
              <p:nvPr/>
            </p:nvSpPr>
            <p:spPr>
              <a:xfrm>
                <a:off x="64770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5" name="Rectangle 94"/>
              <p:cNvSpPr/>
              <p:nvPr/>
            </p:nvSpPr>
            <p:spPr>
              <a:xfrm>
                <a:off x="69342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6" name="Rectangle 95"/>
              <p:cNvSpPr/>
              <p:nvPr/>
            </p:nvSpPr>
            <p:spPr>
              <a:xfrm>
                <a:off x="73914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7" name="Rectangle 96"/>
              <p:cNvSpPr/>
              <p:nvPr/>
            </p:nvSpPr>
            <p:spPr>
              <a:xfrm>
                <a:off x="78486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8" name="Rectangle 97"/>
              <p:cNvSpPr/>
              <p:nvPr/>
            </p:nvSpPr>
            <p:spPr>
              <a:xfrm>
                <a:off x="46482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9" name="Rectangle 98"/>
              <p:cNvSpPr/>
              <p:nvPr/>
            </p:nvSpPr>
            <p:spPr>
              <a:xfrm>
                <a:off x="51054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0" name="Rectangle 99"/>
              <p:cNvSpPr/>
              <p:nvPr/>
            </p:nvSpPr>
            <p:spPr>
              <a:xfrm>
                <a:off x="55626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1" name="Rectangle 100"/>
              <p:cNvSpPr/>
              <p:nvPr/>
            </p:nvSpPr>
            <p:spPr>
              <a:xfrm>
                <a:off x="60198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2" name="Rectangle 101"/>
              <p:cNvSpPr/>
              <p:nvPr/>
            </p:nvSpPr>
            <p:spPr>
              <a:xfrm>
                <a:off x="64770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3" name="Rectangle 102"/>
              <p:cNvSpPr/>
              <p:nvPr/>
            </p:nvSpPr>
            <p:spPr>
              <a:xfrm>
                <a:off x="69342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4" name="Rectangle 103"/>
              <p:cNvSpPr/>
              <p:nvPr/>
            </p:nvSpPr>
            <p:spPr>
              <a:xfrm>
                <a:off x="73914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5" name="Rectangle 104"/>
              <p:cNvSpPr/>
              <p:nvPr/>
            </p:nvSpPr>
            <p:spPr>
              <a:xfrm>
                <a:off x="78486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6" name="Rectangle 105"/>
              <p:cNvSpPr/>
              <p:nvPr/>
            </p:nvSpPr>
            <p:spPr>
              <a:xfrm>
                <a:off x="46482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7" name="Rectangle 106"/>
              <p:cNvSpPr/>
              <p:nvPr/>
            </p:nvSpPr>
            <p:spPr>
              <a:xfrm>
                <a:off x="51054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8" name="Rectangle 107"/>
              <p:cNvSpPr/>
              <p:nvPr/>
            </p:nvSpPr>
            <p:spPr>
              <a:xfrm>
                <a:off x="55626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9" name="Rectangle 108"/>
              <p:cNvSpPr/>
              <p:nvPr/>
            </p:nvSpPr>
            <p:spPr>
              <a:xfrm>
                <a:off x="60198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0" name="Rectangle 109"/>
              <p:cNvSpPr/>
              <p:nvPr/>
            </p:nvSpPr>
            <p:spPr>
              <a:xfrm>
                <a:off x="64770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1" name="Rectangle 110"/>
              <p:cNvSpPr/>
              <p:nvPr/>
            </p:nvSpPr>
            <p:spPr>
              <a:xfrm>
                <a:off x="69342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2" name="Rectangle 111"/>
              <p:cNvSpPr/>
              <p:nvPr/>
            </p:nvSpPr>
            <p:spPr>
              <a:xfrm>
                <a:off x="73914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3" name="Rectangle 112"/>
              <p:cNvSpPr/>
              <p:nvPr/>
            </p:nvSpPr>
            <p:spPr>
              <a:xfrm>
                <a:off x="78486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4" name="Rectangle 113"/>
              <p:cNvSpPr/>
              <p:nvPr/>
            </p:nvSpPr>
            <p:spPr>
              <a:xfrm>
                <a:off x="46482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5" name="Rectangle 114"/>
              <p:cNvSpPr/>
              <p:nvPr/>
            </p:nvSpPr>
            <p:spPr>
              <a:xfrm>
                <a:off x="51054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6" name="Rectangle 115"/>
              <p:cNvSpPr/>
              <p:nvPr/>
            </p:nvSpPr>
            <p:spPr>
              <a:xfrm>
                <a:off x="55626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7" name="Rectangle 116"/>
              <p:cNvSpPr/>
              <p:nvPr/>
            </p:nvSpPr>
            <p:spPr>
              <a:xfrm>
                <a:off x="60198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8" name="Rectangle 117"/>
              <p:cNvSpPr/>
              <p:nvPr/>
            </p:nvSpPr>
            <p:spPr>
              <a:xfrm>
                <a:off x="64770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9" name="Rectangle 118"/>
              <p:cNvSpPr/>
              <p:nvPr/>
            </p:nvSpPr>
            <p:spPr>
              <a:xfrm>
                <a:off x="69342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0" name="Rectangle 119"/>
              <p:cNvSpPr/>
              <p:nvPr/>
            </p:nvSpPr>
            <p:spPr>
              <a:xfrm>
                <a:off x="73914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1" name="Rectangle 120"/>
              <p:cNvSpPr/>
              <p:nvPr/>
            </p:nvSpPr>
            <p:spPr>
              <a:xfrm>
                <a:off x="78486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grpSp>
        <p:sp>
          <p:nvSpPr>
            <p:cNvPr id="10" name="Rectangle 9"/>
            <p:cNvSpPr/>
            <p:nvPr/>
          </p:nvSpPr>
          <p:spPr>
            <a:xfrm>
              <a:off x="5339987"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 name="Rectangle 10"/>
            <p:cNvSpPr/>
            <p:nvPr/>
          </p:nvSpPr>
          <p:spPr>
            <a:xfrm>
              <a:off x="5765038"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 name="Rectangle 11"/>
            <p:cNvSpPr/>
            <p:nvPr/>
          </p:nvSpPr>
          <p:spPr>
            <a:xfrm>
              <a:off x="6190089"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3" name="Rectangle 12"/>
            <p:cNvSpPr/>
            <p:nvPr/>
          </p:nvSpPr>
          <p:spPr>
            <a:xfrm>
              <a:off x="6615139"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4" name="Rectangle 13"/>
            <p:cNvSpPr/>
            <p:nvPr/>
          </p:nvSpPr>
          <p:spPr>
            <a:xfrm>
              <a:off x="7040190"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5" name="Rectangle 14"/>
            <p:cNvSpPr/>
            <p:nvPr/>
          </p:nvSpPr>
          <p:spPr>
            <a:xfrm>
              <a:off x="7465241"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6" name="Rectangle 15"/>
            <p:cNvSpPr/>
            <p:nvPr/>
          </p:nvSpPr>
          <p:spPr>
            <a:xfrm>
              <a:off x="5339987"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7" name="Rectangle 16"/>
            <p:cNvSpPr/>
            <p:nvPr/>
          </p:nvSpPr>
          <p:spPr>
            <a:xfrm>
              <a:off x="5765038"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8" name="Rectangle 17"/>
            <p:cNvSpPr/>
            <p:nvPr/>
          </p:nvSpPr>
          <p:spPr>
            <a:xfrm>
              <a:off x="6190089"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9" name="Rectangle 18"/>
            <p:cNvSpPr/>
            <p:nvPr/>
          </p:nvSpPr>
          <p:spPr>
            <a:xfrm>
              <a:off x="6615139"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0" name="Rectangle 19"/>
            <p:cNvSpPr/>
            <p:nvPr/>
          </p:nvSpPr>
          <p:spPr>
            <a:xfrm>
              <a:off x="7040190"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1" name="Rectangle 20"/>
            <p:cNvSpPr/>
            <p:nvPr/>
          </p:nvSpPr>
          <p:spPr>
            <a:xfrm>
              <a:off x="7465241"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2" name="Rectangle 21"/>
            <p:cNvSpPr/>
            <p:nvPr/>
          </p:nvSpPr>
          <p:spPr>
            <a:xfrm>
              <a:off x="5339987"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3" name="Rectangle 22"/>
            <p:cNvSpPr/>
            <p:nvPr/>
          </p:nvSpPr>
          <p:spPr>
            <a:xfrm>
              <a:off x="5765038"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4" name="Rectangle 23"/>
            <p:cNvSpPr/>
            <p:nvPr/>
          </p:nvSpPr>
          <p:spPr>
            <a:xfrm>
              <a:off x="6190089"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5" name="Rectangle 24"/>
            <p:cNvSpPr/>
            <p:nvPr/>
          </p:nvSpPr>
          <p:spPr>
            <a:xfrm>
              <a:off x="6615139"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6" name="Rectangle 25"/>
            <p:cNvSpPr/>
            <p:nvPr/>
          </p:nvSpPr>
          <p:spPr>
            <a:xfrm>
              <a:off x="7040190"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7" name="Rectangle 26"/>
            <p:cNvSpPr/>
            <p:nvPr/>
          </p:nvSpPr>
          <p:spPr>
            <a:xfrm>
              <a:off x="7465241"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8" name="Rectangle 27"/>
            <p:cNvSpPr/>
            <p:nvPr/>
          </p:nvSpPr>
          <p:spPr>
            <a:xfrm>
              <a:off x="5339987"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9" name="Rectangle 28"/>
            <p:cNvSpPr/>
            <p:nvPr/>
          </p:nvSpPr>
          <p:spPr>
            <a:xfrm>
              <a:off x="5765038"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0" name="Rectangle 29"/>
            <p:cNvSpPr/>
            <p:nvPr/>
          </p:nvSpPr>
          <p:spPr>
            <a:xfrm>
              <a:off x="6190089"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1" name="Rectangle 30"/>
            <p:cNvSpPr/>
            <p:nvPr/>
          </p:nvSpPr>
          <p:spPr>
            <a:xfrm>
              <a:off x="6615139"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2" name="Rectangle 31"/>
            <p:cNvSpPr/>
            <p:nvPr/>
          </p:nvSpPr>
          <p:spPr>
            <a:xfrm>
              <a:off x="7040190"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3" name="Rectangle 32"/>
            <p:cNvSpPr/>
            <p:nvPr/>
          </p:nvSpPr>
          <p:spPr>
            <a:xfrm>
              <a:off x="7465241"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4" name="Rectangle 33"/>
            <p:cNvSpPr/>
            <p:nvPr/>
          </p:nvSpPr>
          <p:spPr>
            <a:xfrm>
              <a:off x="5339987"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5" name="Rectangle 34"/>
            <p:cNvSpPr/>
            <p:nvPr/>
          </p:nvSpPr>
          <p:spPr>
            <a:xfrm>
              <a:off x="5765038"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6" name="Rectangle 35"/>
            <p:cNvSpPr/>
            <p:nvPr/>
          </p:nvSpPr>
          <p:spPr>
            <a:xfrm>
              <a:off x="6190089"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7" name="Rectangle 36"/>
            <p:cNvSpPr/>
            <p:nvPr/>
          </p:nvSpPr>
          <p:spPr>
            <a:xfrm>
              <a:off x="6615139"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8" name="Rectangle 37"/>
            <p:cNvSpPr/>
            <p:nvPr/>
          </p:nvSpPr>
          <p:spPr>
            <a:xfrm>
              <a:off x="7040190"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9" name="Rectangle 38"/>
            <p:cNvSpPr/>
            <p:nvPr/>
          </p:nvSpPr>
          <p:spPr>
            <a:xfrm>
              <a:off x="7465241"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0" name="Rectangle 39"/>
            <p:cNvSpPr/>
            <p:nvPr/>
          </p:nvSpPr>
          <p:spPr>
            <a:xfrm>
              <a:off x="5339987"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1" name="Rectangle 40"/>
            <p:cNvSpPr/>
            <p:nvPr/>
          </p:nvSpPr>
          <p:spPr>
            <a:xfrm>
              <a:off x="5765038"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2" name="Rectangle 41"/>
            <p:cNvSpPr/>
            <p:nvPr/>
          </p:nvSpPr>
          <p:spPr>
            <a:xfrm>
              <a:off x="6190089"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3" name="Rectangle 42"/>
            <p:cNvSpPr/>
            <p:nvPr/>
          </p:nvSpPr>
          <p:spPr>
            <a:xfrm>
              <a:off x="6615139"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4" name="Rectangle 43"/>
            <p:cNvSpPr/>
            <p:nvPr/>
          </p:nvSpPr>
          <p:spPr>
            <a:xfrm>
              <a:off x="7040190"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5" name="Rectangle 44"/>
            <p:cNvSpPr/>
            <p:nvPr/>
          </p:nvSpPr>
          <p:spPr>
            <a:xfrm>
              <a:off x="7465241"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6" name="Rectangle 45"/>
            <p:cNvSpPr/>
            <p:nvPr/>
          </p:nvSpPr>
          <p:spPr>
            <a:xfrm>
              <a:off x="5339987"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7" name="Rectangle 46"/>
            <p:cNvSpPr/>
            <p:nvPr/>
          </p:nvSpPr>
          <p:spPr>
            <a:xfrm>
              <a:off x="5765038"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8" name="Rectangle 47"/>
            <p:cNvSpPr/>
            <p:nvPr/>
          </p:nvSpPr>
          <p:spPr>
            <a:xfrm>
              <a:off x="6190089"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9" name="Rectangle 48"/>
            <p:cNvSpPr/>
            <p:nvPr/>
          </p:nvSpPr>
          <p:spPr>
            <a:xfrm>
              <a:off x="6615139"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0" name="Rectangle 49"/>
            <p:cNvSpPr/>
            <p:nvPr/>
          </p:nvSpPr>
          <p:spPr>
            <a:xfrm>
              <a:off x="7040190"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1" name="Rectangle 50"/>
            <p:cNvSpPr/>
            <p:nvPr/>
          </p:nvSpPr>
          <p:spPr>
            <a:xfrm>
              <a:off x="7465241"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2" name="Rectangle 51"/>
            <p:cNvSpPr/>
            <p:nvPr/>
          </p:nvSpPr>
          <p:spPr>
            <a:xfrm>
              <a:off x="5339987"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3" name="Rectangle 52"/>
            <p:cNvSpPr/>
            <p:nvPr/>
          </p:nvSpPr>
          <p:spPr>
            <a:xfrm>
              <a:off x="5765038"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4" name="Rectangle 53"/>
            <p:cNvSpPr/>
            <p:nvPr/>
          </p:nvSpPr>
          <p:spPr>
            <a:xfrm>
              <a:off x="6190089"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5" name="Rectangle 54"/>
            <p:cNvSpPr/>
            <p:nvPr/>
          </p:nvSpPr>
          <p:spPr>
            <a:xfrm>
              <a:off x="6615139"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6" name="Rectangle 55"/>
            <p:cNvSpPr/>
            <p:nvPr/>
          </p:nvSpPr>
          <p:spPr>
            <a:xfrm>
              <a:off x="7040190"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7" name="Rectangle 56"/>
            <p:cNvSpPr/>
            <p:nvPr/>
          </p:nvSpPr>
          <p:spPr>
            <a:xfrm>
              <a:off x="7465241"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grpSp>
      <p:grpSp>
        <p:nvGrpSpPr>
          <p:cNvPr id="122" name="Group 285"/>
          <p:cNvGrpSpPr/>
          <p:nvPr/>
        </p:nvGrpSpPr>
        <p:grpSpPr>
          <a:xfrm>
            <a:off x="3572937" y="819148"/>
            <a:ext cx="3501810" cy="3508594"/>
            <a:chOff x="4046617" y="3485422"/>
            <a:chExt cx="2723165" cy="2728445"/>
          </a:xfrm>
          <a:solidFill>
            <a:srgbClr val="F8F8F8">
              <a:alpha val="30196"/>
            </a:srgbClr>
          </a:solidFill>
        </p:grpSpPr>
        <p:sp>
          <p:nvSpPr>
            <p:cNvPr id="123" name="Rectangle 122"/>
            <p:cNvSpPr/>
            <p:nvPr/>
          </p:nvSpPr>
          <p:spPr>
            <a:xfrm>
              <a:off x="4046617" y="3485424"/>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4" name="Rectangle 123"/>
            <p:cNvSpPr/>
            <p:nvPr/>
          </p:nvSpPr>
          <p:spPr>
            <a:xfrm>
              <a:off x="4436394" y="3485424"/>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5" name="Rectangle 124"/>
            <p:cNvSpPr/>
            <p:nvPr/>
          </p:nvSpPr>
          <p:spPr>
            <a:xfrm>
              <a:off x="4826171" y="3485424"/>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6" name="Rectangle 125"/>
            <p:cNvSpPr/>
            <p:nvPr/>
          </p:nvSpPr>
          <p:spPr>
            <a:xfrm>
              <a:off x="4046617" y="3875201"/>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7" name="Rectangle 126"/>
            <p:cNvSpPr/>
            <p:nvPr/>
          </p:nvSpPr>
          <p:spPr>
            <a:xfrm>
              <a:off x="4436394" y="3875201"/>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8" name="Rectangle 127"/>
            <p:cNvSpPr/>
            <p:nvPr/>
          </p:nvSpPr>
          <p:spPr>
            <a:xfrm>
              <a:off x="4826171" y="3875201"/>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9" name="Rectangle 128"/>
            <p:cNvSpPr/>
            <p:nvPr/>
          </p:nvSpPr>
          <p:spPr>
            <a:xfrm>
              <a:off x="4046617" y="426497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0" name="Rectangle 129"/>
            <p:cNvSpPr/>
            <p:nvPr/>
          </p:nvSpPr>
          <p:spPr>
            <a:xfrm>
              <a:off x="4436394" y="426497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1" name="Rectangle 130"/>
            <p:cNvSpPr/>
            <p:nvPr/>
          </p:nvSpPr>
          <p:spPr>
            <a:xfrm>
              <a:off x="4826171" y="426497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2" name="Rectangle 131"/>
            <p:cNvSpPr/>
            <p:nvPr/>
          </p:nvSpPr>
          <p:spPr>
            <a:xfrm>
              <a:off x="4046617" y="465475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3" name="Rectangle 132"/>
            <p:cNvSpPr/>
            <p:nvPr/>
          </p:nvSpPr>
          <p:spPr>
            <a:xfrm>
              <a:off x="4436394" y="465475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4" name="Rectangle 133"/>
            <p:cNvSpPr/>
            <p:nvPr/>
          </p:nvSpPr>
          <p:spPr>
            <a:xfrm>
              <a:off x="4826171" y="465475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5" name="Rectangle 134"/>
            <p:cNvSpPr/>
            <p:nvPr/>
          </p:nvSpPr>
          <p:spPr>
            <a:xfrm>
              <a:off x="5210672" y="348542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6" name="Rectangle 135"/>
            <p:cNvSpPr/>
            <p:nvPr/>
          </p:nvSpPr>
          <p:spPr>
            <a:xfrm>
              <a:off x="5600449" y="348542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7" name="Rectangle 136"/>
            <p:cNvSpPr/>
            <p:nvPr/>
          </p:nvSpPr>
          <p:spPr>
            <a:xfrm>
              <a:off x="5210672" y="387520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8" name="Rectangle 137"/>
            <p:cNvSpPr/>
            <p:nvPr/>
          </p:nvSpPr>
          <p:spPr>
            <a:xfrm>
              <a:off x="5600449" y="387520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9" name="Rectangle 138"/>
            <p:cNvSpPr/>
            <p:nvPr/>
          </p:nvSpPr>
          <p:spPr>
            <a:xfrm>
              <a:off x="5210672" y="426497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40" name="Rectangle 139"/>
            <p:cNvSpPr/>
            <p:nvPr/>
          </p:nvSpPr>
          <p:spPr>
            <a:xfrm>
              <a:off x="5600449" y="426497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41" name="Rectangle 140"/>
            <p:cNvSpPr/>
            <p:nvPr/>
          </p:nvSpPr>
          <p:spPr>
            <a:xfrm>
              <a:off x="5210672" y="465475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42" name="Rectangle 141"/>
            <p:cNvSpPr/>
            <p:nvPr/>
          </p:nvSpPr>
          <p:spPr>
            <a:xfrm>
              <a:off x="5600449" y="465475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2" name="Rectangle 151"/>
            <p:cNvSpPr/>
            <p:nvPr/>
          </p:nvSpPr>
          <p:spPr>
            <a:xfrm>
              <a:off x="5990225" y="348542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3" name="Rectangle 152"/>
            <p:cNvSpPr/>
            <p:nvPr/>
          </p:nvSpPr>
          <p:spPr>
            <a:xfrm>
              <a:off x="6380002" y="348542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4" name="Rectangle 153"/>
            <p:cNvSpPr/>
            <p:nvPr/>
          </p:nvSpPr>
          <p:spPr>
            <a:xfrm>
              <a:off x="5990226" y="387519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5" name="Rectangle 154"/>
            <p:cNvSpPr/>
            <p:nvPr/>
          </p:nvSpPr>
          <p:spPr>
            <a:xfrm>
              <a:off x="6380002" y="387519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6" name="Rectangle 155"/>
            <p:cNvSpPr/>
            <p:nvPr/>
          </p:nvSpPr>
          <p:spPr>
            <a:xfrm>
              <a:off x="5990226" y="426497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7" name="Rectangle 156"/>
            <p:cNvSpPr/>
            <p:nvPr/>
          </p:nvSpPr>
          <p:spPr>
            <a:xfrm>
              <a:off x="6380002" y="426497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8" name="Rectangle 157"/>
            <p:cNvSpPr/>
            <p:nvPr/>
          </p:nvSpPr>
          <p:spPr>
            <a:xfrm>
              <a:off x="5990226" y="465475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9" name="Rectangle 158"/>
            <p:cNvSpPr/>
            <p:nvPr/>
          </p:nvSpPr>
          <p:spPr>
            <a:xfrm>
              <a:off x="6380002" y="465475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0" name="Rectangle 159"/>
            <p:cNvSpPr/>
            <p:nvPr/>
          </p:nvSpPr>
          <p:spPr>
            <a:xfrm>
              <a:off x="4046619" y="504453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1" name="Rectangle 160"/>
            <p:cNvSpPr/>
            <p:nvPr/>
          </p:nvSpPr>
          <p:spPr>
            <a:xfrm>
              <a:off x="4436396" y="504453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2" name="Rectangle 161"/>
            <p:cNvSpPr/>
            <p:nvPr/>
          </p:nvSpPr>
          <p:spPr>
            <a:xfrm>
              <a:off x="4826173" y="504453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3" name="Rectangle 162"/>
            <p:cNvSpPr/>
            <p:nvPr/>
          </p:nvSpPr>
          <p:spPr>
            <a:xfrm>
              <a:off x="4046619" y="543431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4" name="Rectangle 163"/>
            <p:cNvSpPr/>
            <p:nvPr/>
          </p:nvSpPr>
          <p:spPr>
            <a:xfrm>
              <a:off x="4436396" y="543431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5" name="Rectangle 164"/>
            <p:cNvSpPr/>
            <p:nvPr/>
          </p:nvSpPr>
          <p:spPr>
            <a:xfrm>
              <a:off x="4826173" y="543431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6" name="Rectangle 165"/>
            <p:cNvSpPr/>
            <p:nvPr/>
          </p:nvSpPr>
          <p:spPr>
            <a:xfrm>
              <a:off x="5210675" y="504453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7" name="Rectangle 166"/>
            <p:cNvSpPr/>
            <p:nvPr/>
          </p:nvSpPr>
          <p:spPr>
            <a:xfrm>
              <a:off x="5600451" y="504453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8" name="Rectangle 167"/>
            <p:cNvSpPr/>
            <p:nvPr/>
          </p:nvSpPr>
          <p:spPr>
            <a:xfrm>
              <a:off x="5210675"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9" name="Rectangle 168"/>
            <p:cNvSpPr/>
            <p:nvPr/>
          </p:nvSpPr>
          <p:spPr>
            <a:xfrm>
              <a:off x="5600451"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0" name="Rectangle 169"/>
            <p:cNvSpPr/>
            <p:nvPr/>
          </p:nvSpPr>
          <p:spPr>
            <a:xfrm>
              <a:off x="5990228" y="504453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1" name="Rectangle 170"/>
            <p:cNvSpPr/>
            <p:nvPr/>
          </p:nvSpPr>
          <p:spPr>
            <a:xfrm>
              <a:off x="6380005" y="504453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2" name="Rectangle 171"/>
            <p:cNvSpPr/>
            <p:nvPr/>
          </p:nvSpPr>
          <p:spPr>
            <a:xfrm>
              <a:off x="5990229"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3" name="Rectangle 172"/>
            <p:cNvSpPr/>
            <p:nvPr/>
          </p:nvSpPr>
          <p:spPr>
            <a:xfrm>
              <a:off x="6380005"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5" name="Rectangle 174"/>
            <p:cNvSpPr/>
            <p:nvPr/>
          </p:nvSpPr>
          <p:spPr>
            <a:xfrm>
              <a:off x="4046617" y="582409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6" name="Rectangle 175"/>
            <p:cNvSpPr/>
            <p:nvPr/>
          </p:nvSpPr>
          <p:spPr>
            <a:xfrm>
              <a:off x="4436394" y="582409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7" name="Rectangle 176"/>
            <p:cNvSpPr/>
            <p:nvPr/>
          </p:nvSpPr>
          <p:spPr>
            <a:xfrm>
              <a:off x="4826170" y="582409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8" name="Rectangle 177"/>
            <p:cNvSpPr/>
            <p:nvPr/>
          </p:nvSpPr>
          <p:spPr>
            <a:xfrm>
              <a:off x="5210675"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9" name="Rectangle 178"/>
            <p:cNvSpPr/>
            <p:nvPr/>
          </p:nvSpPr>
          <p:spPr>
            <a:xfrm>
              <a:off x="5600450"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0" name="Rectangle 179"/>
            <p:cNvSpPr/>
            <p:nvPr/>
          </p:nvSpPr>
          <p:spPr>
            <a:xfrm>
              <a:off x="5990226"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1" name="Rectangle 180"/>
            <p:cNvSpPr/>
            <p:nvPr/>
          </p:nvSpPr>
          <p:spPr>
            <a:xfrm>
              <a:off x="6380005"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grpSp>
      <p:sp>
        <p:nvSpPr>
          <p:cNvPr id="143" name="Rectangle 142"/>
          <p:cNvSpPr/>
          <p:nvPr/>
        </p:nvSpPr>
        <p:spPr>
          <a:xfrm>
            <a:off x="3771900" y="844550"/>
            <a:ext cx="3289300" cy="3448050"/>
          </a:xfrm>
          <a:prstGeom prst="rect">
            <a:avLst/>
          </a:prstGeom>
          <a:noFill/>
          <a:ln w="38100">
            <a:solidFill>
              <a:srgbClr val="00B050"/>
            </a:solidFill>
          </a:ln>
        </p:spPr>
        <p:style>
          <a:lnRef idx="1">
            <a:schemeClr val="accent6"/>
          </a:lnRef>
          <a:fillRef idx="2">
            <a:schemeClr val="accent6"/>
          </a:fillRef>
          <a:effectRef idx="1">
            <a:schemeClr val="accent6"/>
          </a:effectRef>
          <a:fontRef idx="minor">
            <a:schemeClr val="dk1"/>
          </a:fontRef>
        </p:style>
        <p:txBody>
          <a:bodyPr lIns="114300" tIns="57150" rIns="114300" bIns="57150" rtlCol="0" anchor="ctr"/>
          <a:lstStyle/>
          <a:p>
            <a:pPr algn="ctr"/>
            <a:endParaRPr lang="en-US"/>
          </a:p>
        </p:txBody>
      </p:sp>
      <p:sp>
        <p:nvSpPr>
          <p:cNvPr id="182" name="Content Placeholder 2"/>
          <p:cNvSpPr txBox="1">
            <a:spLocks/>
          </p:cNvSpPr>
          <p:nvPr/>
        </p:nvSpPr>
        <p:spPr>
          <a:xfrm>
            <a:off x="609601" y="819150"/>
            <a:ext cx="3162300" cy="2133600"/>
          </a:xfrm>
          <a:prstGeom prst="rect">
            <a:avLst/>
          </a:prstGeom>
          <a:solidFill>
            <a:srgbClr val="000000">
              <a:alpha val="4117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lnSpcReduction="10000"/>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For each Light</a:t>
            </a:r>
          </a:p>
          <a:p>
            <a:pPr lvl="1"/>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Find screen space AABB</a:t>
            </a:r>
          </a:p>
          <a:p>
            <a:pPr lvl="1"/>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Add light to affected tiles</a:t>
            </a:r>
          </a:p>
        </p:txBody>
      </p:sp>
    </p:spTree>
    <p:extLst>
      <p:ext uri="{BB962C8B-B14F-4D97-AF65-F5344CB8AC3E}">
        <p14:creationId xmlns:p14="http://schemas.microsoft.com/office/powerpoint/2010/main" val="43430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819149"/>
            <a:ext cx="7010400" cy="3943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Tiled Shading Recap</a:t>
            </a:r>
          </a:p>
        </p:txBody>
      </p:sp>
      <p:grpSp>
        <p:nvGrpSpPr>
          <p:cNvPr id="8" name="Group 15"/>
          <p:cNvGrpSpPr/>
          <p:nvPr/>
        </p:nvGrpSpPr>
        <p:grpSpPr>
          <a:xfrm>
            <a:off x="1066800" y="819149"/>
            <a:ext cx="7010400" cy="4009822"/>
            <a:chOff x="1945332" y="2857496"/>
            <a:chExt cx="5944960" cy="3400409"/>
          </a:xfrm>
        </p:grpSpPr>
        <p:grpSp>
          <p:nvGrpSpPr>
            <p:cNvPr id="9" name="Group 81"/>
            <p:cNvGrpSpPr/>
            <p:nvPr/>
          </p:nvGrpSpPr>
          <p:grpSpPr>
            <a:xfrm>
              <a:off x="1945332" y="2857497"/>
              <a:ext cx="3400408" cy="3400408"/>
              <a:chOff x="4648200" y="2286000"/>
              <a:chExt cx="3657600" cy="3657600"/>
            </a:xfrm>
          </p:grpSpPr>
          <p:sp>
            <p:nvSpPr>
              <p:cNvPr id="58" name="Rectangle 57"/>
              <p:cNvSpPr/>
              <p:nvPr/>
            </p:nvSpPr>
            <p:spPr>
              <a:xfrm>
                <a:off x="46482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9" name="Rectangle 58"/>
              <p:cNvSpPr/>
              <p:nvPr/>
            </p:nvSpPr>
            <p:spPr>
              <a:xfrm>
                <a:off x="51054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0" name="Rectangle 59"/>
              <p:cNvSpPr/>
              <p:nvPr/>
            </p:nvSpPr>
            <p:spPr>
              <a:xfrm>
                <a:off x="55626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1" name="Rectangle 60"/>
              <p:cNvSpPr/>
              <p:nvPr/>
            </p:nvSpPr>
            <p:spPr>
              <a:xfrm>
                <a:off x="60198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2" name="Rectangle 61"/>
              <p:cNvSpPr/>
              <p:nvPr/>
            </p:nvSpPr>
            <p:spPr>
              <a:xfrm>
                <a:off x="64770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3" name="Rectangle 62"/>
              <p:cNvSpPr/>
              <p:nvPr/>
            </p:nvSpPr>
            <p:spPr>
              <a:xfrm>
                <a:off x="69342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4" name="Rectangle 63"/>
              <p:cNvSpPr/>
              <p:nvPr/>
            </p:nvSpPr>
            <p:spPr>
              <a:xfrm>
                <a:off x="73914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5" name="Rectangle 64"/>
              <p:cNvSpPr/>
              <p:nvPr/>
            </p:nvSpPr>
            <p:spPr>
              <a:xfrm>
                <a:off x="78486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6" name="Rectangle 65"/>
              <p:cNvSpPr/>
              <p:nvPr/>
            </p:nvSpPr>
            <p:spPr>
              <a:xfrm>
                <a:off x="46482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7" name="Rectangle 66"/>
              <p:cNvSpPr/>
              <p:nvPr/>
            </p:nvSpPr>
            <p:spPr>
              <a:xfrm>
                <a:off x="51054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8" name="Rectangle 67"/>
              <p:cNvSpPr/>
              <p:nvPr/>
            </p:nvSpPr>
            <p:spPr>
              <a:xfrm>
                <a:off x="55626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9" name="Rectangle 68"/>
              <p:cNvSpPr/>
              <p:nvPr/>
            </p:nvSpPr>
            <p:spPr>
              <a:xfrm>
                <a:off x="60198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0" name="Rectangle 69"/>
              <p:cNvSpPr/>
              <p:nvPr/>
            </p:nvSpPr>
            <p:spPr>
              <a:xfrm>
                <a:off x="64770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1" name="Rectangle 70"/>
              <p:cNvSpPr/>
              <p:nvPr/>
            </p:nvSpPr>
            <p:spPr>
              <a:xfrm>
                <a:off x="69342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2" name="Rectangle 71"/>
              <p:cNvSpPr/>
              <p:nvPr/>
            </p:nvSpPr>
            <p:spPr>
              <a:xfrm>
                <a:off x="73914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3" name="Rectangle 72"/>
              <p:cNvSpPr/>
              <p:nvPr/>
            </p:nvSpPr>
            <p:spPr>
              <a:xfrm>
                <a:off x="78486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4" name="Rectangle 73"/>
              <p:cNvSpPr/>
              <p:nvPr/>
            </p:nvSpPr>
            <p:spPr>
              <a:xfrm>
                <a:off x="46482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5" name="Rectangle 74"/>
              <p:cNvSpPr/>
              <p:nvPr/>
            </p:nvSpPr>
            <p:spPr>
              <a:xfrm>
                <a:off x="51054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6" name="Rectangle 75"/>
              <p:cNvSpPr/>
              <p:nvPr/>
            </p:nvSpPr>
            <p:spPr>
              <a:xfrm>
                <a:off x="55626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7" name="Rectangle 76"/>
              <p:cNvSpPr/>
              <p:nvPr/>
            </p:nvSpPr>
            <p:spPr>
              <a:xfrm>
                <a:off x="60198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8" name="Rectangle 77"/>
              <p:cNvSpPr/>
              <p:nvPr/>
            </p:nvSpPr>
            <p:spPr>
              <a:xfrm>
                <a:off x="64770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9" name="Rectangle 78"/>
              <p:cNvSpPr/>
              <p:nvPr/>
            </p:nvSpPr>
            <p:spPr>
              <a:xfrm>
                <a:off x="69342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0" name="Rectangle 79"/>
              <p:cNvSpPr/>
              <p:nvPr/>
            </p:nvSpPr>
            <p:spPr>
              <a:xfrm>
                <a:off x="73914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1" name="Rectangle 80"/>
              <p:cNvSpPr/>
              <p:nvPr/>
            </p:nvSpPr>
            <p:spPr>
              <a:xfrm>
                <a:off x="78486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2" name="Rectangle 81"/>
              <p:cNvSpPr/>
              <p:nvPr/>
            </p:nvSpPr>
            <p:spPr>
              <a:xfrm>
                <a:off x="46482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3" name="Rectangle 82"/>
              <p:cNvSpPr/>
              <p:nvPr/>
            </p:nvSpPr>
            <p:spPr>
              <a:xfrm>
                <a:off x="51054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4" name="Rectangle 83"/>
              <p:cNvSpPr/>
              <p:nvPr/>
            </p:nvSpPr>
            <p:spPr>
              <a:xfrm>
                <a:off x="55626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5" name="Rectangle 84"/>
              <p:cNvSpPr/>
              <p:nvPr/>
            </p:nvSpPr>
            <p:spPr>
              <a:xfrm>
                <a:off x="60198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6" name="Rectangle 85"/>
              <p:cNvSpPr/>
              <p:nvPr/>
            </p:nvSpPr>
            <p:spPr>
              <a:xfrm>
                <a:off x="64770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7" name="Rectangle 86"/>
              <p:cNvSpPr/>
              <p:nvPr/>
            </p:nvSpPr>
            <p:spPr>
              <a:xfrm>
                <a:off x="69342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8" name="Rectangle 87"/>
              <p:cNvSpPr/>
              <p:nvPr/>
            </p:nvSpPr>
            <p:spPr>
              <a:xfrm>
                <a:off x="73914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9" name="Rectangle 88"/>
              <p:cNvSpPr/>
              <p:nvPr/>
            </p:nvSpPr>
            <p:spPr>
              <a:xfrm>
                <a:off x="78486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0" name="Rectangle 89"/>
              <p:cNvSpPr/>
              <p:nvPr/>
            </p:nvSpPr>
            <p:spPr>
              <a:xfrm>
                <a:off x="46482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1" name="Rectangle 90"/>
              <p:cNvSpPr/>
              <p:nvPr/>
            </p:nvSpPr>
            <p:spPr>
              <a:xfrm>
                <a:off x="51054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2" name="Rectangle 91"/>
              <p:cNvSpPr/>
              <p:nvPr/>
            </p:nvSpPr>
            <p:spPr>
              <a:xfrm>
                <a:off x="55626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3" name="Rectangle 92"/>
              <p:cNvSpPr/>
              <p:nvPr/>
            </p:nvSpPr>
            <p:spPr>
              <a:xfrm>
                <a:off x="60198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4" name="Rectangle 93"/>
              <p:cNvSpPr/>
              <p:nvPr/>
            </p:nvSpPr>
            <p:spPr>
              <a:xfrm>
                <a:off x="64770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5" name="Rectangle 94"/>
              <p:cNvSpPr/>
              <p:nvPr/>
            </p:nvSpPr>
            <p:spPr>
              <a:xfrm>
                <a:off x="69342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6" name="Rectangle 95"/>
              <p:cNvSpPr/>
              <p:nvPr/>
            </p:nvSpPr>
            <p:spPr>
              <a:xfrm>
                <a:off x="73914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7" name="Rectangle 96"/>
              <p:cNvSpPr/>
              <p:nvPr/>
            </p:nvSpPr>
            <p:spPr>
              <a:xfrm>
                <a:off x="78486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8" name="Rectangle 97"/>
              <p:cNvSpPr/>
              <p:nvPr/>
            </p:nvSpPr>
            <p:spPr>
              <a:xfrm>
                <a:off x="46482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9" name="Rectangle 98"/>
              <p:cNvSpPr/>
              <p:nvPr/>
            </p:nvSpPr>
            <p:spPr>
              <a:xfrm>
                <a:off x="51054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0" name="Rectangle 99"/>
              <p:cNvSpPr/>
              <p:nvPr/>
            </p:nvSpPr>
            <p:spPr>
              <a:xfrm>
                <a:off x="55626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1" name="Rectangle 100"/>
              <p:cNvSpPr/>
              <p:nvPr/>
            </p:nvSpPr>
            <p:spPr>
              <a:xfrm>
                <a:off x="60198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2" name="Rectangle 101"/>
              <p:cNvSpPr/>
              <p:nvPr/>
            </p:nvSpPr>
            <p:spPr>
              <a:xfrm>
                <a:off x="64770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3" name="Rectangle 102"/>
              <p:cNvSpPr/>
              <p:nvPr/>
            </p:nvSpPr>
            <p:spPr>
              <a:xfrm>
                <a:off x="69342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4" name="Rectangle 103"/>
              <p:cNvSpPr/>
              <p:nvPr/>
            </p:nvSpPr>
            <p:spPr>
              <a:xfrm>
                <a:off x="73914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5" name="Rectangle 104"/>
              <p:cNvSpPr/>
              <p:nvPr/>
            </p:nvSpPr>
            <p:spPr>
              <a:xfrm>
                <a:off x="78486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6" name="Rectangle 105"/>
              <p:cNvSpPr/>
              <p:nvPr/>
            </p:nvSpPr>
            <p:spPr>
              <a:xfrm>
                <a:off x="46482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7" name="Rectangle 106"/>
              <p:cNvSpPr/>
              <p:nvPr/>
            </p:nvSpPr>
            <p:spPr>
              <a:xfrm>
                <a:off x="51054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8" name="Rectangle 107"/>
              <p:cNvSpPr/>
              <p:nvPr/>
            </p:nvSpPr>
            <p:spPr>
              <a:xfrm>
                <a:off x="55626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9" name="Rectangle 108"/>
              <p:cNvSpPr/>
              <p:nvPr/>
            </p:nvSpPr>
            <p:spPr>
              <a:xfrm>
                <a:off x="60198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0" name="Rectangle 109"/>
              <p:cNvSpPr/>
              <p:nvPr/>
            </p:nvSpPr>
            <p:spPr>
              <a:xfrm>
                <a:off x="64770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1" name="Rectangle 110"/>
              <p:cNvSpPr/>
              <p:nvPr/>
            </p:nvSpPr>
            <p:spPr>
              <a:xfrm>
                <a:off x="69342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2" name="Rectangle 111"/>
              <p:cNvSpPr/>
              <p:nvPr/>
            </p:nvSpPr>
            <p:spPr>
              <a:xfrm>
                <a:off x="73914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3" name="Rectangle 112"/>
              <p:cNvSpPr/>
              <p:nvPr/>
            </p:nvSpPr>
            <p:spPr>
              <a:xfrm>
                <a:off x="78486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4" name="Rectangle 113"/>
              <p:cNvSpPr/>
              <p:nvPr/>
            </p:nvSpPr>
            <p:spPr>
              <a:xfrm>
                <a:off x="46482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5" name="Rectangle 114"/>
              <p:cNvSpPr/>
              <p:nvPr/>
            </p:nvSpPr>
            <p:spPr>
              <a:xfrm>
                <a:off x="51054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6" name="Rectangle 115"/>
              <p:cNvSpPr/>
              <p:nvPr/>
            </p:nvSpPr>
            <p:spPr>
              <a:xfrm>
                <a:off x="55626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7" name="Rectangle 116"/>
              <p:cNvSpPr/>
              <p:nvPr/>
            </p:nvSpPr>
            <p:spPr>
              <a:xfrm>
                <a:off x="60198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8" name="Rectangle 117"/>
              <p:cNvSpPr/>
              <p:nvPr/>
            </p:nvSpPr>
            <p:spPr>
              <a:xfrm>
                <a:off x="64770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9" name="Rectangle 118"/>
              <p:cNvSpPr/>
              <p:nvPr/>
            </p:nvSpPr>
            <p:spPr>
              <a:xfrm>
                <a:off x="69342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0" name="Rectangle 119"/>
              <p:cNvSpPr/>
              <p:nvPr/>
            </p:nvSpPr>
            <p:spPr>
              <a:xfrm>
                <a:off x="73914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1" name="Rectangle 120"/>
              <p:cNvSpPr/>
              <p:nvPr/>
            </p:nvSpPr>
            <p:spPr>
              <a:xfrm>
                <a:off x="78486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grpSp>
        <p:sp>
          <p:nvSpPr>
            <p:cNvPr id="10" name="Rectangle 9"/>
            <p:cNvSpPr/>
            <p:nvPr/>
          </p:nvSpPr>
          <p:spPr>
            <a:xfrm>
              <a:off x="5339987"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 name="Rectangle 10"/>
            <p:cNvSpPr/>
            <p:nvPr/>
          </p:nvSpPr>
          <p:spPr>
            <a:xfrm>
              <a:off x="5765038"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 name="Rectangle 11"/>
            <p:cNvSpPr/>
            <p:nvPr/>
          </p:nvSpPr>
          <p:spPr>
            <a:xfrm>
              <a:off x="6190089"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3" name="Rectangle 12"/>
            <p:cNvSpPr/>
            <p:nvPr/>
          </p:nvSpPr>
          <p:spPr>
            <a:xfrm>
              <a:off x="6615139"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4" name="Rectangle 13"/>
            <p:cNvSpPr/>
            <p:nvPr/>
          </p:nvSpPr>
          <p:spPr>
            <a:xfrm>
              <a:off x="7040190"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5" name="Rectangle 14"/>
            <p:cNvSpPr/>
            <p:nvPr/>
          </p:nvSpPr>
          <p:spPr>
            <a:xfrm>
              <a:off x="7465241"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6" name="Rectangle 15"/>
            <p:cNvSpPr/>
            <p:nvPr/>
          </p:nvSpPr>
          <p:spPr>
            <a:xfrm>
              <a:off x="5339987"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7" name="Rectangle 16"/>
            <p:cNvSpPr/>
            <p:nvPr/>
          </p:nvSpPr>
          <p:spPr>
            <a:xfrm>
              <a:off x="5765038"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8" name="Rectangle 17"/>
            <p:cNvSpPr/>
            <p:nvPr/>
          </p:nvSpPr>
          <p:spPr>
            <a:xfrm>
              <a:off x="6190089"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9" name="Rectangle 18"/>
            <p:cNvSpPr/>
            <p:nvPr/>
          </p:nvSpPr>
          <p:spPr>
            <a:xfrm>
              <a:off x="6615139"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0" name="Rectangle 19"/>
            <p:cNvSpPr/>
            <p:nvPr/>
          </p:nvSpPr>
          <p:spPr>
            <a:xfrm>
              <a:off x="7040190"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1" name="Rectangle 20"/>
            <p:cNvSpPr/>
            <p:nvPr/>
          </p:nvSpPr>
          <p:spPr>
            <a:xfrm>
              <a:off x="7465241"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2" name="Rectangle 21"/>
            <p:cNvSpPr/>
            <p:nvPr/>
          </p:nvSpPr>
          <p:spPr>
            <a:xfrm>
              <a:off x="5339987"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3" name="Rectangle 22"/>
            <p:cNvSpPr/>
            <p:nvPr/>
          </p:nvSpPr>
          <p:spPr>
            <a:xfrm>
              <a:off x="5765038"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4" name="Rectangle 23"/>
            <p:cNvSpPr/>
            <p:nvPr/>
          </p:nvSpPr>
          <p:spPr>
            <a:xfrm>
              <a:off x="6190089"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5" name="Rectangle 24"/>
            <p:cNvSpPr/>
            <p:nvPr/>
          </p:nvSpPr>
          <p:spPr>
            <a:xfrm>
              <a:off x="6615139"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6" name="Rectangle 25"/>
            <p:cNvSpPr/>
            <p:nvPr/>
          </p:nvSpPr>
          <p:spPr>
            <a:xfrm>
              <a:off x="7040190"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7" name="Rectangle 26"/>
            <p:cNvSpPr/>
            <p:nvPr/>
          </p:nvSpPr>
          <p:spPr>
            <a:xfrm>
              <a:off x="7465241"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8" name="Rectangle 27"/>
            <p:cNvSpPr/>
            <p:nvPr/>
          </p:nvSpPr>
          <p:spPr>
            <a:xfrm>
              <a:off x="5339987"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9" name="Rectangle 28"/>
            <p:cNvSpPr/>
            <p:nvPr/>
          </p:nvSpPr>
          <p:spPr>
            <a:xfrm>
              <a:off x="5765038"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0" name="Rectangle 29"/>
            <p:cNvSpPr/>
            <p:nvPr/>
          </p:nvSpPr>
          <p:spPr>
            <a:xfrm>
              <a:off x="6190089"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1" name="Rectangle 30"/>
            <p:cNvSpPr/>
            <p:nvPr/>
          </p:nvSpPr>
          <p:spPr>
            <a:xfrm>
              <a:off x="6615139"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2" name="Rectangle 31"/>
            <p:cNvSpPr/>
            <p:nvPr/>
          </p:nvSpPr>
          <p:spPr>
            <a:xfrm>
              <a:off x="7040190"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3" name="Rectangle 32"/>
            <p:cNvSpPr/>
            <p:nvPr/>
          </p:nvSpPr>
          <p:spPr>
            <a:xfrm>
              <a:off x="7465241"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4" name="Rectangle 33"/>
            <p:cNvSpPr/>
            <p:nvPr/>
          </p:nvSpPr>
          <p:spPr>
            <a:xfrm>
              <a:off x="5339987"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5" name="Rectangle 34"/>
            <p:cNvSpPr/>
            <p:nvPr/>
          </p:nvSpPr>
          <p:spPr>
            <a:xfrm>
              <a:off x="5765038"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6" name="Rectangle 35"/>
            <p:cNvSpPr/>
            <p:nvPr/>
          </p:nvSpPr>
          <p:spPr>
            <a:xfrm>
              <a:off x="6190089"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7" name="Rectangle 36"/>
            <p:cNvSpPr/>
            <p:nvPr/>
          </p:nvSpPr>
          <p:spPr>
            <a:xfrm>
              <a:off x="6615139"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8" name="Rectangle 37"/>
            <p:cNvSpPr/>
            <p:nvPr/>
          </p:nvSpPr>
          <p:spPr>
            <a:xfrm>
              <a:off x="7040190"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9" name="Rectangle 38"/>
            <p:cNvSpPr/>
            <p:nvPr/>
          </p:nvSpPr>
          <p:spPr>
            <a:xfrm>
              <a:off x="7465241"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0" name="Rectangle 39"/>
            <p:cNvSpPr/>
            <p:nvPr/>
          </p:nvSpPr>
          <p:spPr>
            <a:xfrm>
              <a:off x="5339987"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1" name="Rectangle 40"/>
            <p:cNvSpPr/>
            <p:nvPr/>
          </p:nvSpPr>
          <p:spPr>
            <a:xfrm>
              <a:off x="5765038"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2" name="Rectangle 41"/>
            <p:cNvSpPr/>
            <p:nvPr/>
          </p:nvSpPr>
          <p:spPr>
            <a:xfrm>
              <a:off x="6190089"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3" name="Rectangle 42"/>
            <p:cNvSpPr/>
            <p:nvPr/>
          </p:nvSpPr>
          <p:spPr>
            <a:xfrm>
              <a:off x="6615139"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4" name="Rectangle 43"/>
            <p:cNvSpPr/>
            <p:nvPr/>
          </p:nvSpPr>
          <p:spPr>
            <a:xfrm>
              <a:off x="7040190"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5" name="Rectangle 44"/>
            <p:cNvSpPr/>
            <p:nvPr/>
          </p:nvSpPr>
          <p:spPr>
            <a:xfrm>
              <a:off x="7465241"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6" name="Rectangle 45"/>
            <p:cNvSpPr/>
            <p:nvPr/>
          </p:nvSpPr>
          <p:spPr>
            <a:xfrm>
              <a:off x="5339987"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7" name="Rectangle 46"/>
            <p:cNvSpPr/>
            <p:nvPr/>
          </p:nvSpPr>
          <p:spPr>
            <a:xfrm>
              <a:off x="5765038"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8" name="Rectangle 47"/>
            <p:cNvSpPr/>
            <p:nvPr/>
          </p:nvSpPr>
          <p:spPr>
            <a:xfrm>
              <a:off x="6190089"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9" name="Rectangle 48"/>
            <p:cNvSpPr/>
            <p:nvPr/>
          </p:nvSpPr>
          <p:spPr>
            <a:xfrm>
              <a:off x="6615139"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0" name="Rectangle 49"/>
            <p:cNvSpPr/>
            <p:nvPr/>
          </p:nvSpPr>
          <p:spPr>
            <a:xfrm>
              <a:off x="7040190"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1" name="Rectangle 50"/>
            <p:cNvSpPr/>
            <p:nvPr/>
          </p:nvSpPr>
          <p:spPr>
            <a:xfrm>
              <a:off x="7465241"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2" name="Rectangle 51"/>
            <p:cNvSpPr/>
            <p:nvPr/>
          </p:nvSpPr>
          <p:spPr>
            <a:xfrm>
              <a:off x="5339987"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3" name="Rectangle 52"/>
            <p:cNvSpPr/>
            <p:nvPr/>
          </p:nvSpPr>
          <p:spPr>
            <a:xfrm>
              <a:off x="5765038"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4" name="Rectangle 53"/>
            <p:cNvSpPr/>
            <p:nvPr/>
          </p:nvSpPr>
          <p:spPr>
            <a:xfrm>
              <a:off x="6190089"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5" name="Rectangle 54"/>
            <p:cNvSpPr/>
            <p:nvPr/>
          </p:nvSpPr>
          <p:spPr>
            <a:xfrm>
              <a:off x="6615139"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6" name="Rectangle 55"/>
            <p:cNvSpPr/>
            <p:nvPr/>
          </p:nvSpPr>
          <p:spPr>
            <a:xfrm>
              <a:off x="7040190"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7" name="Rectangle 56"/>
            <p:cNvSpPr/>
            <p:nvPr/>
          </p:nvSpPr>
          <p:spPr>
            <a:xfrm>
              <a:off x="7465241"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grpSp>
      <p:grpSp>
        <p:nvGrpSpPr>
          <p:cNvPr id="122" name="Group 285"/>
          <p:cNvGrpSpPr/>
          <p:nvPr/>
        </p:nvGrpSpPr>
        <p:grpSpPr>
          <a:xfrm>
            <a:off x="3572937" y="819148"/>
            <a:ext cx="3501810" cy="3508594"/>
            <a:chOff x="4046617" y="3485422"/>
            <a:chExt cx="2723165" cy="2728445"/>
          </a:xfrm>
          <a:solidFill>
            <a:srgbClr val="F8F8F8">
              <a:alpha val="30196"/>
            </a:srgbClr>
          </a:solidFill>
        </p:grpSpPr>
        <p:sp>
          <p:nvSpPr>
            <p:cNvPr id="123" name="Rectangle 122"/>
            <p:cNvSpPr/>
            <p:nvPr/>
          </p:nvSpPr>
          <p:spPr>
            <a:xfrm>
              <a:off x="4046617" y="3485424"/>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4" name="Rectangle 123"/>
            <p:cNvSpPr/>
            <p:nvPr/>
          </p:nvSpPr>
          <p:spPr>
            <a:xfrm>
              <a:off x="4436394" y="3485424"/>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5" name="Rectangle 124"/>
            <p:cNvSpPr/>
            <p:nvPr/>
          </p:nvSpPr>
          <p:spPr>
            <a:xfrm>
              <a:off x="4826171" y="3485424"/>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6" name="Rectangle 125"/>
            <p:cNvSpPr/>
            <p:nvPr/>
          </p:nvSpPr>
          <p:spPr>
            <a:xfrm>
              <a:off x="4046617" y="3875201"/>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7" name="Rectangle 126"/>
            <p:cNvSpPr/>
            <p:nvPr/>
          </p:nvSpPr>
          <p:spPr>
            <a:xfrm>
              <a:off x="4436394" y="3875201"/>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8" name="Rectangle 127"/>
            <p:cNvSpPr/>
            <p:nvPr/>
          </p:nvSpPr>
          <p:spPr>
            <a:xfrm>
              <a:off x="4826171" y="3875201"/>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29" name="Rectangle 128"/>
            <p:cNvSpPr/>
            <p:nvPr/>
          </p:nvSpPr>
          <p:spPr>
            <a:xfrm>
              <a:off x="4046617" y="426497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0" name="Rectangle 129"/>
            <p:cNvSpPr/>
            <p:nvPr/>
          </p:nvSpPr>
          <p:spPr>
            <a:xfrm>
              <a:off x="4436394" y="426497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1" name="Rectangle 130"/>
            <p:cNvSpPr/>
            <p:nvPr/>
          </p:nvSpPr>
          <p:spPr>
            <a:xfrm>
              <a:off x="4826171" y="426497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2" name="Rectangle 131"/>
            <p:cNvSpPr/>
            <p:nvPr/>
          </p:nvSpPr>
          <p:spPr>
            <a:xfrm>
              <a:off x="4046617" y="465475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3" name="Rectangle 132"/>
            <p:cNvSpPr/>
            <p:nvPr/>
          </p:nvSpPr>
          <p:spPr>
            <a:xfrm>
              <a:off x="4436394" y="465475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4" name="Rectangle 133"/>
            <p:cNvSpPr/>
            <p:nvPr/>
          </p:nvSpPr>
          <p:spPr>
            <a:xfrm>
              <a:off x="4826171" y="465475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5" name="Rectangle 134"/>
            <p:cNvSpPr/>
            <p:nvPr/>
          </p:nvSpPr>
          <p:spPr>
            <a:xfrm>
              <a:off x="5210672" y="348542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6" name="Rectangle 135"/>
            <p:cNvSpPr/>
            <p:nvPr/>
          </p:nvSpPr>
          <p:spPr>
            <a:xfrm>
              <a:off x="5600449" y="348542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7" name="Rectangle 136"/>
            <p:cNvSpPr/>
            <p:nvPr/>
          </p:nvSpPr>
          <p:spPr>
            <a:xfrm>
              <a:off x="5210672" y="387520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8" name="Rectangle 137"/>
            <p:cNvSpPr/>
            <p:nvPr/>
          </p:nvSpPr>
          <p:spPr>
            <a:xfrm>
              <a:off x="5600449" y="387520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9" name="Rectangle 138"/>
            <p:cNvSpPr/>
            <p:nvPr/>
          </p:nvSpPr>
          <p:spPr>
            <a:xfrm>
              <a:off x="5210672" y="426497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40" name="Rectangle 139"/>
            <p:cNvSpPr/>
            <p:nvPr/>
          </p:nvSpPr>
          <p:spPr>
            <a:xfrm>
              <a:off x="5600449" y="426497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41" name="Rectangle 140"/>
            <p:cNvSpPr/>
            <p:nvPr/>
          </p:nvSpPr>
          <p:spPr>
            <a:xfrm>
              <a:off x="5210672" y="465475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42" name="Rectangle 141"/>
            <p:cNvSpPr/>
            <p:nvPr/>
          </p:nvSpPr>
          <p:spPr>
            <a:xfrm>
              <a:off x="5600449" y="465475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2" name="Rectangle 151"/>
            <p:cNvSpPr/>
            <p:nvPr/>
          </p:nvSpPr>
          <p:spPr>
            <a:xfrm>
              <a:off x="5990225" y="348542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3" name="Rectangle 152"/>
            <p:cNvSpPr/>
            <p:nvPr/>
          </p:nvSpPr>
          <p:spPr>
            <a:xfrm>
              <a:off x="6380002" y="348542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4" name="Rectangle 153"/>
            <p:cNvSpPr/>
            <p:nvPr/>
          </p:nvSpPr>
          <p:spPr>
            <a:xfrm>
              <a:off x="5990226" y="387519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5" name="Rectangle 154"/>
            <p:cNvSpPr/>
            <p:nvPr/>
          </p:nvSpPr>
          <p:spPr>
            <a:xfrm>
              <a:off x="6380002" y="387519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6" name="Rectangle 155"/>
            <p:cNvSpPr/>
            <p:nvPr/>
          </p:nvSpPr>
          <p:spPr>
            <a:xfrm>
              <a:off x="5990226" y="426497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7" name="Rectangle 156"/>
            <p:cNvSpPr/>
            <p:nvPr/>
          </p:nvSpPr>
          <p:spPr>
            <a:xfrm>
              <a:off x="6380002" y="426497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8" name="Rectangle 157"/>
            <p:cNvSpPr/>
            <p:nvPr/>
          </p:nvSpPr>
          <p:spPr>
            <a:xfrm>
              <a:off x="5990226" y="465475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9" name="Rectangle 158"/>
            <p:cNvSpPr/>
            <p:nvPr/>
          </p:nvSpPr>
          <p:spPr>
            <a:xfrm>
              <a:off x="6380002" y="465475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0" name="Rectangle 159"/>
            <p:cNvSpPr/>
            <p:nvPr/>
          </p:nvSpPr>
          <p:spPr>
            <a:xfrm>
              <a:off x="4046619" y="504453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1" name="Rectangle 160"/>
            <p:cNvSpPr/>
            <p:nvPr/>
          </p:nvSpPr>
          <p:spPr>
            <a:xfrm>
              <a:off x="4436396" y="504453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2" name="Rectangle 161"/>
            <p:cNvSpPr/>
            <p:nvPr/>
          </p:nvSpPr>
          <p:spPr>
            <a:xfrm>
              <a:off x="4826173" y="504453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3" name="Rectangle 162"/>
            <p:cNvSpPr/>
            <p:nvPr/>
          </p:nvSpPr>
          <p:spPr>
            <a:xfrm>
              <a:off x="4046619" y="543431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4" name="Rectangle 163"/>
            <p:cNvSpPr/>
            <p:nvPr/>
          </p:nvSpPr>
          <p:spPr>
            <a:xfrm>
              <a:off x="4436396" y="543431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5" name="Rectangle 164"/>
            <p:cNvSpPr/>
            <p:nvPr/>
          </p:nvSpPr>
          <p:spPr>
            <a:xfrm>
              <a:off x="4826173" y="543431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6" name="Rectangle 165"/>
            <p:cNvSpPr/>
            <p:nvPr/>
          </p:nvSpPr>
          <p:spPr>
            <a:xfrm>
              <a:off x="5210675" y="504453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7" name="Rectangle 166"/>
            <p:cNvSpPr/>
            <p:nvPr/>
          </p:nvSpPr>
          <p:spPr>
            <a:xfrm>
              <a:off x="5600451" y="504453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8" name="Rectangle 167"/>
            <p:cNvSpPr/>
            <p:nvPr/>
          </p:nvSpPr>
          <p:spPr>
            <a:xfrm>
              <a:off x="5210675"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9" name="Rectangle 168"/>
            <p:cNvSpPr/>
            <p:nvPr/>
          </p:nvSpPr>
          <p:spPr>
            <a:xfrm>
              <a:off x="5600451"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0" name="Rectangle 169"/>
            <p:cNvSpPr/>
            <p:nvPr/>
          </p:nvSpPr>
          <p:spPr>
            <a:xfrm>
              <a:off x="5990228" y="504453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1" name="Rectangle 170"/>
            <p:cNvSpPr/>
            <p:nvPr/>
          </p:nvSpPr>
          <p:spPr>
            <a:xfrm>
              <a:off x="6380005" y="504453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2" name="Rectangle 171"/>
            <p:cNvSpPr/>
            <p:nvPr/>
          </p:nvSpPr>
          <p:spPr>
            <a:xfrm>
              <a:off x="5990229"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3" name="Rectangle 172"/>
            <p:cNvSpPr/>
            <p:nvPr/>
          </p:nvSpPr>
          <p:spPr>
            <a:xfrm>
              <a:off x="6380005"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5" name="Rectangle 174"/>
            <p:cNvSpPr/>
            <p:nvPr/>
          </p:nvSpPr>
          <p:spPr>
            <a:xfrm>
              <a:off x="4046617" y="582409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6" name="Rectangle 175"/>
            <p:cNvSpPr/>
            <p:nvPr/>
          </p:nvSpPr>
          <p:spPr>
            <a:xfrm>
              <a:off x="4436394" y="582409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7" name="Rectangle 176"/>
            <p:cNvSpPr/>
            <p:nvPr/>
          </p:nvSpPr>
          <p:spPr>
            <a:xfrm>
              <a:off x="4826170" y="582409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8" name="Rectangle 177"/>
            <p:cNvSpPr/>
            <p:nvPr/>
          </p:nvSpPr>
          <p:spPr>
            <a:xfrm>
              <a:off x="5210675"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9" name="Rectangle 178"/>
            <p:cNvSpPr/>
            <p:nvPr/>
          </p:nvSpPr>
          <p:spPr>
            <a:xfrm>
              <a:off x="5600450"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0" name="Rectangle 179"/>
            <p:cNvSpPr/>
            <p:nvPr/>
          </p:nvSpPr>
          <p:spPr>
            <a:xfrm>
              <a:off x="5990226"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1" name="Rectangle 180"/>
            <p:cNvSpPr/>
            <p:nvPr/>
          </p:nvSpPr>
          <p:spPr>
            <a:xfrm>
              <a:off x="6380005"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grpSp>
      <p:sp>
        <p:nvSpPr>
          <p:cNvPr id="143" name="Rectangle 142"/>
          <p:cNvSpPr/>
          <p:nvPr/>
        </p:nvSpPr>
        <p:spPr>
          <a:xfrm>
            <a:off x="3771900" y="844550"/>
            <a:ext cx="3289300" cy="3448050"/>
          </a:xfrm>
          <a:prstGeom prst="rect">
            <a:avLst/>
          </a:prstGeom>
          <a:noFill/>
          <a:ln w="38100">
            <a:solidFill>
              <a:srgbClr val="00B050"/>
            </a:solidFill>
          </a:ln>
        </p:spPr>
        <p:style>
          <a:lnRef idx="1">
            <a:schemeClr val="accent6"/>
          </a:lnRef>
          <a:fillRef idx="2">
            <a:schemeClr val="accent6"/>
          </a:fillRef>
          <a:effectRef idx="1">
            <a:schemeClr val="accent6"/>
          </a:effectRef>
          <a:fontRef idx="minor">
            <a:schemeClr val="dk1"/>
          </a:fontRef>
        </p:style>
        <p:txBody>
          <a:bodyPr lIns="114300" tIns="57150" rIns="114300" bIns="57150" rtlCol="0" anchor="ctr"/>
          <a:lstStyle/>
          <a:p>
            <a:pPr algn="ctr"/>
            <a:endParaRPr lang="en-US"/>
          </a:p>
        </p:txBody>
      </p:sp>
      <p:sp>
        <p:nvSpPr>
          <p:cNvPr id="174" name="Rectangle 173"/>
          <p:cNvSpPr/>
          <p:nvPr/>
        </p:nvSpPr>
        <p:spPr>
          <a:xfrm>
            <a:off x="1767420" y="844550"/>
            <a:ext cx="3852329" cy="3949284"/>
          </a:xfrm>
          <a:prstGeom prst="rect">
            <a:avLst/>
          </a:prstGeom>
          <a:solidFill>
            <a:srgbClr val="FFCC66">
              <a:alpha val="40000"/>
            </a:srgbClr>
          </a:solidFill>
          <a:ln w="38100">
            <a:solidFill>
              <a:srgbClr val="FFC000"/>
            </a:solidFill>
          </a:ln>
        </p:spPr>
        <p:style>
          <a:lnRef idx="1">
            <a:schemeClr val="accent6"/>
          </a:lnRef>
          <a:fillRef idx="2">
            <a:schemeClr val="accent6"/>
          </a:fillRef>
          <a:effectRef idx="1">
            <a:schemeClr val="accent6"/>
          </a:effectRef>
          <a:fontRef idx="minor">
            <a:schemeClr val="dk1"/>
          </a:fontRef>
        </p:style>
        <p:txBody>
          <a:bodyPr lIns="114300" tIns="57150" rIns="114300" bIns="57150" rtlCol="0" anchor="ctr"/>
          <a:lstStyle/>
          <a:p>
            <a:pPr algn="ctr"/>
            <a:endParaRPr lang="en-US"/>
          </a:p>
        </p:txBody>
      </p:sp>
    </p:spTree>
    <p:extLst>
      <p:ext uri="{BB962C8B-B14F-4D97-AF65-F5344CB8AC3E}">
        <p14:creationId xmlns:p14="http://schemas.microsoft.com/office/powerpoint/2010/main" val="95407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697" b="12469"/>
          <a:stretch/>
        </p:blipFill>
        <p:spPr bwMode="auto">
          <a:xfrm>
            <a:off x="381001" y="285750"/>
            <a:ext cx="8418798" cy="3710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533400" y="514350"/>
            <a:ext cx="8077200" cy="1825752"/>
          </a:xfrm>
          <a:prstGeom prst="rect">
            <a:avLst/>
          </a:prstGeom>
          <a:solidFill>
            <a:srgbClr val="151516">
              <a:alpha val="60000"/>
            </a:srgbClr>
          </a:solidFill>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700" b="1" kern="1200">
                <a:solidFill>
                  <a:schemeClr val="accent1">
                    <a:satMod val="150000"/>
                  </a:schemeClr>
                </a:solidFill>
                <a:effectLst/>
                <a:latin typeface="+mj-lt"/>
                <a:ea typeface="+mj-ea"/>
                <a:cs typeface="+mj-cs"/>
              </a:defRPr>
            </a:lvl1pPr>
            <a:extLst/>
          </a:lstStyle>
          <a:p>
            <a:pPr algn="ctr"/>
            <a:r>
              <a:rPr lang="en-AU" dirty="0" smtClean="0"/>
              <a:t>Practical Clustered Shading</a:t>
            </a:r>
            <a:br>
              <a:rPr lang="en-AU" dirty="0" smtClean="0"/>
            </a:br>
            <a:r>
              <a:rPr lang="en-AU" sz="2400" dirty="0" smtClean="0">
                <a:solidFill>
                  <a:prstClr val="white">
                    <a:lumMod val="95000"/>
                  </a:prstClr>
                </a:solidFill>
              </a:rPr>
              <a:t>Ola Olsson – Chalmers University of Technology</a:t>
            </a:r>
            <a:endParaRPr lang="en-AU" sz="2400" dirty="0" smtClean="0">
              <a:solidFill>
                <a:schemeClr val="tx1">
                  <a:lumMod val="95000"/>
                </a:schemeClr>
              </a:solidFill>
            </a:endParaRPr>
          </a:p>
          <a:p>
            <a:pPr algn="ctr"/>
            <a:r>
              <a:rPr lang="en-AU" sz="2400" dirty="0">
                <a:solidFill>
                  <a:prstClr val="white">
                    <a:lumMod val="95000"/>
                  </a:prstClr>
                </a:solidFill>
                <a:ea typeface="+mn-ea"/>
                <a:cs typeface="+mn-cs"/>
              </a:rPr>
              <a:t>Emil Persson – </a:t>
            </a:r>
            <a:r>
              <a:rPr lang="en-AU" sz="2400" dirty="0" smtClean="0">
                <a:solidFill>
                  <a:prstClr val="white">
                    <a:lumMod val="95000"/>
                  </a:prstClr>
                </a:solidFill>
                <a:ea typeface="+mn-ea"/>
                <a:cs typeface="+mn-cs"/>
              </a:rPr>
              <a:t>Avalanche Studios</a:t>
            </a:r>
            <a:endParaRPr lang="en-AU" dirty="0">
              <a:solidFill>
                <a:schemeClr val="tx1">
                  <a:lumMod val="95000"/>
                </a:schemeClr>
              </a:solidFill>
            </a:endParaRPr>
          </a:p>
        </p:txBody>
      </p:sp>
      <p:pic>
        <p:nvPicPr>
          <p:cNvPr id="9" name="Picture 3" descr="C:\Users\olaolss\Downloads\PC_AvCha_0.3.wmf"/>
          <p:cNvPicPr>
            <a:picLocks noChangeAspect="1" noChangeArrowheads="1"/>
          </p:cNvPicPr>
          <p:nvPr/>
        </p:nvPicPr>
        <p:blipFill>
          <a:blip r:embed="rId4" cstate="print"/>
          <a:srcRect/>
          <a:stretch>
            <a:fillRect/>
          </a:stretch>
        </p:blipFill>
        <p:spPr bwMode="auto">
          <a:xfrm>
            <a:off x="495300" y="4183535"/>
            <a:ext cx="3848100" cy="449807"/>
          </a:xfrm>
          <a:prstGeom prst="rect">
            <a:avLst/>
          </a:prstGeom>
          <a:noFill/>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77000" y="3790950"/>
            <a:ext cx="2281639" cy="997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4082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819149"/>
            <a:ext cx="7010400" cy="3943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Tiled Shading Recap</a:t>
            </a:r>
          </a:p>
        </p:txBody>
      </p:sp>
      <p:grpSp>
        <p:nvGrpSpPr>
          <p:cNvPr id="8" name="Group 15"/>
          <p:cNvGrpSpPr/>
          <p:nvPr/>
        </p:nvGrpSpPr>
        <p:grpSpPr>
          <a:xfrm>
            <a:off x="1066800" y="819149"/>
            <a:ext cx="7010400" cy="4009822"/>
            <a:chOff x="1945332" y="2857496"/>
            <a:chExt cx="5944960" cy="3400409"/>
          </a:xfrm>
        </p:grpSpPr>
        <p:grpSp>
          <p:nvGrpSpPr>
            <p:cNvPr id="9" name="Group 81"/>
            <p:cNvGrpSpPr/>
            <p:nvPr/>
          </p:nvGrpSpPr>
          <p:grpSpPr>
            <a:xfrm>
              <a:off x="1945332" y="2857497"/>
              <a:ext cx="3400408" cy="3400408"/>
              <a:chOff x="4648200" y="2286000"/>
              <a:chExt cx="3657600" cy="3657600"/>
            </a:xfrm>
          </p:grpSpPr>
          <p:sp>
            <p:nvSpPr>
              <p:cNvPr id="58" name="Rectangle 57"/>
              <p:cNvSpPr/>
              <p:nvPr/>
            </p:nvSpPr>
            <p:spPr>
              <a:xfrm>
                <a:off x="46482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9" name="Rectangle 58"/>
              <p:cNvSpPr/>
              <p:nvPr/>
            </p:nvSpPr>
            <p:spPr>
              <a:xfrm>
                <a:off x="51054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0" name="Rectangle 59"/>
              <p:cNvSpPr/>
              <p:nvPr/>
            </p:nvSpPr>
            <p:spPr>
              <a:xfrm>
                <a:off x="55626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1" name="Rectangle 60"/>
              <p:cNvSpPr/>
              <p:nvPr/>
            </p:nvSpPr>
            <p:spPr>
              <a:xfrm>
                <a:off x="60198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2" name="Rectangle 61"/>
              <p:cNvSpPr/>
              <p:nvPr/>
            </p:nvSpPr>
            <p:spPr>
              <a:xfrm>
                <a:off x="64770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3" name="Rectangle 62"/>
              <p:cNvSpPr/>
              <p:nvPr/>
            </p:nvSpPr>
            <p:spPr>
              <a:xfrm>
                <a:off x="69342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4" name="Rectangle 63"/>
              <p:cNvSpPr/>
              <p:nvPr/>
            </p:nvSpPr>
            <p:spPr>
              <a:xfrm>
                <a:off x="73914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5" name="Rectangle 64"/>
              <p:cNvSpPr/>
              <p:nvPr/>
            </p:nvSpPr>
            <p:spPr>
              <a:xfrm>
                <a:off x="7848600" y="2286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6" name="Rectangle 65"/>
              <p:cNvSpPr/>
              <p:nvPr/>
            </p:nvSpPr>
            <p:spPr>
              <a:xfrm>
                <a:off x="46482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7" name="Rectangle 66"/>
              <p:cNvSpPr/>
              <p:nvPr/>
            </p:nvSpPr>
            <p:spPr>
              <a:xfrm>
                <a:off x="51054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8" name="Rectangle 67"/>
              <p:cNvSpPr/>
              <p:nvPr/>
            </p:nvSpPr>
            <p:spPr>
              <a:xfrm>
                <a:off x="55626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69" name="Rectangle 68"/>
              <p:cNvSpPr/>
              <p:nvPr/>
            </p:nvSpPr>
            <p:spPr>
              <a:xfrm>
                <a:off x="60198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0" name="Rectangle 69"/>
              <p:cNvSpPr/>
              <p:nvPr/>
            </p:nvSpPr>
            <p:spPr>
              <a:xfrm>
                <a:off x="64770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1" name="Rectangle 70"/>
              <p:cNvSpPr/>
              <p:nvPr/>
            </p:nvSpPr>
            <p:spPr>
              <a:xfrm>
                <a:off x="69342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2" name="Rectangle 71"/>
              <p:cNvSpPr/>
              <p:nvPr/>
            </p:nvSpPr>
            <p:spPr>
              <a:xfrm>
                <a:off x="73914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3" name="Rectangle 72"/>
              <p:cNvSpPr/>
              <p:nvPr/>
            </p:nvSpPr>
            <p:spPr>
              <a:xfrm>
                <a:off x="7848600" y="2743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4" name="Rectangle 73"/>
              <p:cNvSpPr/>
              <p:nvPr/>
            </p:nvSpPr>
            <p:spPr>
              <a:xfrm>
                <a:off x="46482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5" name="Rectangle 74"/>
              <p:cNvSpPr/>
              <p:nvPr/>
            </p:nvSpPr>
            <p:spPr>
              <a:xfrm>
                <a:off x="51054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6" name="Rectangle 75"/>
              <p:cNvSpPr/>
              <p:nvPr/>
            </p:nvSpPr>
            <p:spPr>
              <a:xfrm>
                <a:off x="55626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7" name="Rectangle 76"/>
              <p:cNvSpPr/>
              <p:nvPr/>
            </p:nvSpPr>
            <p:spPr>
              <a:xfrm>
                <a:off x="60198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8" name="Rectangle 77"/>
              <p:cNvSpPr/>
              <p:nvPr/>
            </p:nvSpPr>
            <p:spPr>
              <a:xfrm>
                <a:off x="64770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79" name="Rectangle 78"/>
              <p:cNvSpPr/>
              <p:nvPr/>
            </p:nvSpPr>
            <p:spPr>
              <a:xfrm>
                <a:off x="69342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0" name="Rectangle 79"/>
              <p:cNvSpPr/>
              <p:nvPr/>
            </p:nvSpPr>
            <p:spPr>
              <a:xfrm>
                <a:off x="73914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1" name="Rectangle 80"/>
              <p:cNvSpPr/>
              <p:nvPr/>
            </p:nvSpPr>
            <p:spPr>
              <a:xfrm>
                <a:off x="7848600" y="3200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2" name="Rectangle 81"/>
              <p:cNvSpPr/>
              <p:nvPr/>
            </p:nvSpPr>
            <p:spPr>
              <a:xfrm>
                <a:off x="46482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3" name="Rectangle 82"/>
              <p:cNvSpPr/>
              <p:nvPr/>
            </p:nvSpPr>
            <p:spPr>
              <a:xfrm>
                <a:off x="51054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4" name="Rectangle 83"/>
              <p:cNvSpPr/>
              <p:nvPr/>
            </p:nvSpPr>
            <p:spPr>
              <a:xfrm>
                <a:off x="55626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5" name="Rectangle 84"/>
              <p:cNvSpPr/>
              <p:nvPr/>
            </p:nvSpPr>
            <p:spPr>
              <a:xfrm>
                <a:off x="60198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6" name="Rectangle 85"/>
              <p:cNvSpPr/>
              <p:nvPr/>
            </p:nvSpPr>
            <p:spPr>
              <a:xfrm>
                <a:off x="64770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7" name="Rectangle 86"/>
              <p:cNvSpPr/>
              <p:nvPr/>
            </p:nvSpPr>
            <p:spPr>
              <a:xfrm>
                <a:off x="69342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8" name="Rectangle 87"/>
              <p:cNvSpPr/>
              <p:nvPr/>
            </p:nvSpPr>
            <p:spPr>
              <a:xfrm>
                <a:off x="73914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89" name="Rectangle 88"/>
              <p:cNvSpPr/>
              <p:nvPr/>
            </p:nvSpPr>
            <p:spPr>
              <a:xfrm>
                <a:off x="7848600" y="36576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0" name="Rectangle 89"/>
              <p:cNvSpPr/>
              <p:nvPr/>
            </p:nvSpPr>
            <p:spPr>
              <a:xfrm>
                <a:off x="46482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1" name="Rectangle 90"/>
              <p:cNvSpPr/>
              <p:nvPr/>
            </p:nvSpPr>
            <p:spPr>
              <a:xfrm>
                <a:off x="51054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2" name="Rectangle 91"/>
              <p:cNvSpPr/>
              <p:nvPr/>
            </p:nvSpPr>
            <p:spPr>
              <a:xfrm>
                <a:off x="55626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3" name="Rectangle 92"/>
              <p:cNvSpPr/>
              <p:nvPr/>
            </p:nvSpPr>
            <p:spPr>
              <a:xfrm>
                <a:off x="60198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4" name="Rectangle 93"/>
              <p:cNvSpPr/>
              <p:nvPr/>
            </p:nvSpPr>
            <p:spPr>
              <a:xfrm>
                <a:off x="64770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5" name="Rectangle 94"/>
              <p:cNvSpPr/>
              <p:nvPr/>
            </p:nvSpPr>
            <p:spPr>
              <a:xfrm>
                <a:off x="69342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6" name="Rectangle 95"/>
              <p:cNvSpPr/>
              <p:nvPr/>
            </p:nvSpPr>
            <p:spPr>
              <a:xfrm>
                <a:off x="73914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7" name="Rectangle 96"/>
              <p:cNvSpPr/>
              <p:nvPr/>
            </p:nvSpPr>
            <p:spPr>
              <a:xfrm>
                <a:off x="7848600" y="41148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8" name="Rectangle 97"/>
              <p:cNvSpPr/>
              <p:nvPr/>
            </p:nvSpPr>
            <p:spPr>
              <a:xfrm>
                <a:off x="46482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99" name="Rectangle 98"/>
              <p:cNvSpPr/>
              <p:nvPr/>
            </p:nvSpPr>
            <p:spPr>
              <a:xfrm>
                <a:off x="51054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0" name="Rectangle 99"/>
              <p:cNvSpPr/>
              <p:nvPr/>
            </p:nvSpPr>
            <p:spPr>
              <a:xfrm>
                <a:off x="55626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1" name="Rectangle 100"/>
              <p:cNvSpPr/>
              <p:nvPr/>
            </p:nvSpPr>
            <p:spPr>
              <a:xfrm>
                <a:off x="60198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2" name="Rectangle 101"/>
              <p:cNvSpPr/>
              <p:nvPr/>
            </p:nvSpPr>
            <p:spPr>
              <a:xfrm>
                <a:off x="64770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3" name="Rectangle 102"/>
              <p:cNvSpPr/>
              <p:nvPr/>
            </p:nvSpPr>
            <p:spPr>
              <a:xfrm>
                <a:off x="69342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4" name="Rectangle 103"/>
              <p:cNvSpPr/>
              <p:nvPr/>
            </p:nvSpPr>
            <p:spPr>
              <a:xfrm>
                <a:off x="73914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5" name="Rectangle 104"/>
              <p:cNvSpPr/>
              <p:nvPr/>
            </p:nvSpPr>
            <p:spPr>
              <a:xfrm>
                <a:off x="7848600" y="45720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6" name="Rectangle 105"/>
              <p:cNvSpPr/>
              <p:nvPr/>
            </p:nvSpPr>
            <p:spPr>
              <a:xfrm>
                <a:off x="46482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7" name="Rectangle 106"/>
              <p:cNvSpPr/>
              <p:nvPr/>
            </p:nvSpPr>
            <p:spPr>
              <a:xfrm>
                <a:off x="51054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8" name="Rectangle 107"/>
              <p:cNvSpPr/>
              <p:nvPr/>
            </p:nvSpPr>
            <p:spPr>
              <a:xfrm>
                <a:off x="55626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09" name="Rectangle 108"/>
              <p:cNvSpPr/>
              <p:nvPr/>
            </p:nvSpPr>
            <p:spPr>
              <a:xfrm>
                <a:off x="60198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0" name="Rectangle 109"/>
              <p:cNvSpPr/>
              <p:nvPr/>
            </p:nvSpPr>
            <p:spPr>
              <a:xfrm>
                <a:off x="64770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1" name="Rectangle 110"/>
              <p:cNvSpPr/>
              <p:nvPr/>
            </p:nvSpPr>
            <p:spPr>
              <a:xfrm>
                <a:off x="69342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2" name="Rectangle 111"/>
              <p:cNvSpPr/>
              <p:nvPr/>
            </p:nvSpPr>
            <p:spPr>
              <a:xfrm>
                <a:off x="73914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3" name="Rectangle 112"/>
              <p:cNvSpPr/>
              <p:nvPr/>
            </p:nvSpPr>
            <p:spPr>
              <a:xfrm>
                <a:off x="7848600" y="50292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4" name="Rectangle 113"/>
              <p:cNvSpPr/>
              <p:nvPr/>
            </p:nvSpPr>
            <p:spPr>
              <a:xfrm>
                <a:off x="46482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5" name="Rectangle 114"/>
              <p:cNvSpPr/>
              <p:nvPr/>
            </p:nvSpPr>
            <p:spPr>
              <a:xfrm>
                <a:off x="51054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6" name="Rectangle 115"/>
              <p:cNvSpPr/>
              <p:nvPr/>
            </p:nvSpPr>
            <p:spPr>
              <a:xfrm>
                <a:off x="55626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7" name="Rectangle 116"/>
              <p:cNvSpPr/>
              <p:nvPr/>
            </p:nvSpPr>
            <p:spPr>
              <a:xfrm>
                <a:off x="60198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8" name="Rectangle 117"/>
              <p:cNvSpPr/>
              <p:nvPr/>
            </p:nvSpPr>
            <p:spPr>
              <a:xfrm>
                <a:off x="64770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9" name="Rectangle 118"/>
              <p:cNvSpPr/>
              <p:nvPr/>
            </p:nvSpPr>
            <p:spPr>
              <a:xfrm>
                <a:off x="69342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0" name="Rectangle 119"/>
              <p:cNvSpPr/>
              <p:nvPr/>
            </p:nvSpPr>
            <p:spPr>
              <a:xfrm>
                <a:off x="73914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1" name="Rectangle 120"/>
              <p:cNvSpPr/>
              <p:nvPr/>
            </p:nvSpPr>
            <p:spPr>
              <a:xfrm>
                <a:off x="7848600" y="5486400"/>
                <a:ext cx="457200" cy="457200"/>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grpSp>
        <p:sp>
          <p:nvSpPr>
            <p:cNvPr id="10" name="Rectangle 9"/>
            <p:cNvSpPr/>
            <p:nvPr/>
          </p:nvSpPr>
          <p:spPr>
            <a:xfrm>
              <a:off x="5339987"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1" name="Rectangle 10"/>
            <p:cNvSpPr/>
            <p:nvPr/>
          </p:nvSpPr>
          <p:spPr>
            <a:xfrm>
              <a:off x="5765038"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2" name="Rectangle 11"/>
            <p:cNvSpPr/>
            <p:nvPr/>
          </p:nvSpPr>
          <p:spPr>
            <a:xfrm>
              <a:off x="6190089"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3" name="Rectangle 12"/>
            <p:cNvSpPr/>
            <p:nvPr/>
          </p:nvSpPr>
          <p:spPr>
            <a:xfrm>
              <a:off x="6615139"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4" name="Rectangle 13"/>
            <p:cNvSpPr/>
            <p:nvPr/>
          </p:nvSpPr>
          <p:spPr>
            <a:xfrm>
              <a:off x="7040190"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5" name="Rectangle 14"/>
            <p:cNvSpPr/>
            <p:nvPr/>
          </p:nvSpPr>
          <p:spPr>
            <a:xfrm>
              <a:off x="7465241" y="2857496"/>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6" name="Rectangle 15"/>
            <p:cNvSpPr/>
            <p:nvPr/>
          </p:nvSpPr>
          <p:spPr>
            <a:xfrm>
              <a:off x="5339987"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7" name="Rectangle 16"/>
            <p:cNvSpPr/>
            <p:nvPr/>
          </p:nvSpPr>
          <p:spPr>
            <a:xfrm>
              <a:off x="5765038"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8" name="Rectangle 17"/>
            <p:cNvSpPr/>
            <p:nvPr/>
          </p:nvSpPr>
          <p:spPr>
            <a:xfrm>
              <a:off x="6190089"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19" name="Rectangle 18"/>
            <p:cNvSpPr/>
            <p:nvPr/>
          </p:nvSpPr>
          <p:spPr>
            <a:xfrm>
              <a:off x="6615139"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0" name="Rectangle 19"/>
            <p:cNvSpPr/>
            <p:nvPr/>
          </p:nvSpPr>
          <p:spPr>
            <a:xfrm>
              <a:off x="7040190"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1" name="Rectangle 20"/>
            <p:cNvSpPr/>
            <p:nvPr/>
          </p:nvSpPr>
          <p:spPr>
            <a:xfrm>
              <a:off x="7465241" y="3282547"/>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2" name="Rectangle 21"/>
            <p:cNvSpPr/>
            <p:nvPr/>
          </p:nvSpPr>
          <p:spPr>
            <a:xfrm>
              <a:off x="5339987"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3" name="Rectangle 22"/>
            <p:cNvSpPr/>
            <p:nvPr/>
          </p:nvSpPr>
          <p:spPr>
            <a:xfrm>
              <a:off x="5765038"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4" name="Rectangle 23"/>
            <p:cNvSpPr/>
            <p:nvPr/>
          </p:nvSpPr>
          <p:spPr>
            <a:xfrm>
              <a:off x="6190089"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5" name="Rectangle 24"/>
            <p:cNvSpPr/>
            <p:nvPr/>
          </p:nvSpPr>
          <p:spPr>
            <a:xfrm>
              <a:off x="6615139"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6" name="Rectangle 25"/>
            <p:cNvSpPr/>
            <p:nvPr/>
          </p:nvSpPr>
          <p:spPr>
            <a:xfrm>
              <a:off x="7040190"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7" name="Rectangle 26"/>
            <p:cNvSpPr/>
            <p:nvPr/>
          </p:nvSpPr>
          <p:spPr>
            <a:xfrm>
              <a:off x="7465241" y="370759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8" name="Rectangle 27"/>
            <p:cNvSpPr/>
            <p:nvPr/>
          </p:nvSpPr>
          <p:spPr>
            <a:xfrm>
              <a:off x="5339987"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29" name="Rectangle 28"/>
            <p:cNvSpPr/>
            <p:nvPr/>
          </p:nvSpPr>
          <p:spPr>
            <a:xfrm>
              <a:off x="5765038"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0" name="Rectangle 29"/>
            <p:cNvSpPr/>
            <p:nvPr/>
          </p:nvSpPr>
          <p:spPr>
            <a:xfrm>
              <a:off x="6190089"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1" name="Rectangle 30"/>
            <p:cNvSpPr/>
            <p:nvPr/>
          </p:nvSpPr>
          <p:spPr>
            <a:xfrm>
              <a:off x="6615139"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2" name="Rectangle 31"/>
            <p:cNvSpPr/>
            <p:nvPr/>
          </p:nvSpPr>
          <p:spPr>
            <a:xfrm>
              <a:off x="7040190"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3" name="Rectangle 32"/>
            <p:cNvSpPr/>
            <p:nvPr/>
          </p:nvSpPr>
          <p:spPr>
            <a:xfrm>
              <a:off x="7465241" y="4132648"/>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4" name="Rectangle 33"/>
            <p:cNvSpPr/>
            <p:nvPr/>
          </p:nvSpPr>
          <p:spPr>
            <a:xfrm>
              <a:off x="5339987"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5" name="Rectangle 34"/>
            <p:cNvSpPr/>
            <p:nvPr/>
          </p:nvSpPr>
          <p:spPr>
            <a:xfrm>
              <a:off x="5765038"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6" name="Rectangle 35"/>
            <p:cNvSpPr/>
            <p:nvPr/>
          </p:nvSpPr>
          <p:spPr>
            <a:xfrm>
              <a:off x="6190089"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7" name="Rectangle 36"/>
            <p:cNvSpPr/>
            <p:nvPr/>
          </p:nvSpPr>
          <p:spPr>
            <a:xfrm>
              <a:off x="6615139"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8" name="Rectangle 37"/>
            <p:cNvSpPr/>
            <p:nvPr/>
          </p:nvSpPr>
          <p:spPr>
            <a:xfrm>
              <a:off x="7040190"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39" name="Rectangle 38"/>
            <p:cNvSpPr/>
            <p:nvPr/>
          </p:nvSpPr>
          <p:spPr>
            <a:xfrm>
              <a:off x="7465241" y="4557699"/>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0" name="Rectangle 39"/>
            <p:cNvSpPr/>
            <p:nvPr/>
          </p:nvSpPr>
          <p:spPr>
            <a:xfrm>
              <a:off x="5339987"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1" name="Rectangle 40"/>
            <p:cNvSpPr/>
            <p:nvPr/>
          </p:nvSpPr>
          <p:spPr>
            <a:xfrm>
              <a:off x="5765038"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2" name="Rectangle 41"/>
            <p:cNvSpPr/>
            <p:nvPr/>
          </p:nvSpPr>
          <p:spPr>
            <a:xfrm>
              <a:off x="6190089"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3" name="Rectangle 42"/>
            <p:cNvSpPr/>
            <p:nvPr/>
          </p:nvSpPr>
          <p:spPr>
            <a:xfrm>
              <a:off x="6615139"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4" name="Rectangle 43"/>
            <p:cNvSpPr/>
            <p:nvPr/>
          </p:nvSpPr>
          <p:spPr>
            <a:xfrm>
              <a:off x="7040190"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5" name="Rectangle 44"/>
            <p:cNvSpPr/>
            <p:nvPr/>
          </p:nvSpPr>
          <p:spPr>
            <a:xfrm>
              <a:off x="7465241" y="4982750"/>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6" name="Rectangle 45"/>
            <p:cNvSpPr/>
            <p:nvPr/>
          </p:nvSpPr>
          <p:spPr>
            <a:xfrm>
              <a:off x="5339987"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7" name="Rectangle 46"/>
            <p:cNvSpPr/>
            <p:nvPr/>
          </p:nvSpPr>
          <p:spPr>
            <a:xfrm>
              <a:off x="5765038"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8" name="Rectangle 47"/>
            <p:cNvSpPr/>
            <p:nvPr/>
          </p:nvSpPr>
          <p:spPr>
            <a:xfrm>
              <a:off x="6190089"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49" name="Rectangle 48"/>
            <p:cNvSpPr/>
            <p:nvPr/>
          </p:nvSpPr>
          <p:spPr>
            <a:xfrm>
              <a:off x="6615139"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0" name="Rectangle 49"/>
            <p:cNvSpPr/>
            <p:nvPr/>
          </p:nvSpPr>
          <p:spPr>
            <a:xfrm>
              <a:off x="7040190"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1" name="Rectangle 50"/>
            <p:cNvSpPr/>
            <p:nvPr/>
          </p:nvSpPr>
          <p:spPr>
            <a:xfrm>
              <a:off x="7465241" y="540780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2" name="Rectangle 51"/>
            <p:cNvSpPr/>
            <p:nvPr/>
          </p:nvSpPr>
          <p:spPr>
            <a:xfrm>
              <a:off x="5339987"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3" name="Rectangle 52"/>
            <p:cNvSpPr/>
            <p:nvPr/>
          </p:nvSpPr>
          <p:spPr>
            <a:xfrm>
              <a:off x="5765038"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4" name="Rectangle 53"/>
            <p:cNvSpPr/>
            <p:nvPr/>
          </p:nvSpPr>
          <p:spPr>
            <a:xfrm>
              <a:off x="6190089"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5" name="Rectangle 54"/>
            <p:cNvSpPr/>
            <p:nvPr/>
          </p:nvSpPr>
          <p:spPr>
            <a:xfrm>
              <a:off x="6615139"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6" name="Rectangle 55"/>
            <p:cNvSpPr/>
            <p:nvPr/>
          </p:nvSpPr>
          <p:spPr>
            <a:xfrm>
              <a:off x="7040190"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sp>
          <p:nvSpPr>
            <p:cNvPr id="57" name="Rectangle 56"/>
            <p:cNvSpPr/>
            <p:nvPr/>
          </p:nvSpPr>
          <p:spPr>
            <a:xfrm>
              <a:off x="7465241" y="5832851"/>
              <a:ext cx="425051" cy="425051"/>
            </a:xfrm>
            <a:prstGeom prst="rect">
              <a:avLst/>
            </a:prstGeom>
            <a:noFill/>
            <a:ln w="28575" cap="flat" cmpd="sng" algn="ctr">
              <a:solidFill>
                <a:schemeClr val="accent6">
                  <a:lumMod val="75000"/>
                </a:schemeClr>
              </a:solidFill>
              <a:prstDash val="solid"/>
            </a:ln>
            <a:effectLst/>
          </p:spPr>
          <p:txBody>
            <a:bodyPr rtlCol="0" anchor="ctr"/>
            <a:lstStyle/>
            <a:p>
              <a:pPr algn="ctr">
                <a:defRPr/>
              </a:pPr>
              <a:endParaRPr lang="en-AU" kern="0" smtClean="0">
                <a:solidFill>
                  <a:prstClr val="white"/>
                </a:solidFill>
                <a:latin typeface="Gill Sans MT"/>
              </a:endParaRPr>
            </a:p>
          </p:txBody>
        </p:sp>
      </p:grpSp>
      <p:grpSp>
        <p:nvGrpSpPr>
          <p:cNvPr id="122" name="Group 285"/>
          <p:cNvGrpSpPr/>
          <p:nvPr/>
        </p:nvGrpSpPr>
        <p:grpSpPr>
          <a:xfrm>
            <a:off x="3572937" y="819148"/>
            <a:ext cx="3501810" cy="3508594"/>
            <a:chOff x="4046617" y="3485422"/>
            <a:chExt cx="2723165" cy="2728445"/>
          </a:xfrm>
          <a:solidFill>
            <a:srgbClr val="F8F8F8">
              <a:alpha val="30196"/>
            </a:srgbClr>
          </a:solidFill>
        </p:grpSpPr>
        <p:sp>
          <p:nvSpPr>
            <p:cNvPr id="123" name="Rectangle 122"/>
            <p:cNvSpPr/>
            <p:nvPr/>
          </p:nvSpPr>
          <p:spPr>
            <a:xfrm>
              <a:off x="4046617" y="3485424"/>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24" name="Rectangle 123"/>
            <p:cNvSpPr/>
            <p:nvPr/>
          </p:nvSpPr>
          <p:spPr>
            <a:xfrm>
              <a:off x="4436394" y="3485424"/>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25" name="Rectangle 124"/>
            <p:cNvSpPr/>
            <p:nvPr/>
          </p:nvSpPr>
          <p:spPr>
            <a:xfrm>
              <a:off x="4826171" y="3485424"/>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26" name="Rectangle 125"/>
            <p:cNvSpPr/>
            <p:nvPr/>
          </p:nvSpPr>
          <p:spPr>
            <a:xfrm>
              <a:off x="4046617" y="3875201"/>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27" name="Rectangle 126"/>
            <p:cNvSpPr/>
            <p:nvPr/>
          </p:nvSpPr>
          <p:spPr>
            <a:xfrm>
              <a:off x="4436394" y="3875201"/>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28" name="Rectangle 127"/>
            <p:cNvSpPr/>
            <p:nvPr/>
          </p:nvSpPr>
          <p:spPr>
            <a:xfrm>
              <a:off x="4826171" y="3875201"/>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29" name="Rectangle 128"/>
            <p:cNvSpPr/>
            <p:nvPr/>
          </p:nvSpPr>
          <p:spPr>
            <a:xfrm>
              <a:off x="4046617" y="4264978"/>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30" name="Rectangle 129"/>
            <p:cNvSpPr/>
            <p:nvPr/>
          </p:nvSpPr>
          <p:spPr>
            <a:xfrm>
              <a:off x="4436394" y="4264978"/>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31" name="Rectangle 130"/>
            <p:cNvSpPr/>
            <p:nvPr/>
          </p:nvSpPr>
          <p:spPr>
            <a:xfrm>
              <a:off x="4826171" y="4264978"/>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32" name="Rectangle 131"/>
            <p:cNvSpPr/>
            <p:nvPr/>
          </p:nvSpPr>
          <p:spPr>
            <a:xfrm>
              <a:off x="4046617" y="4654755"/>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33" name="Rectangle 132"/>
            <p:cNvSpPr/>
            <p:nvPr/>
          </p:nvSpPr>
          <p:spPr>
            <a:xfrm>
              <a:off x="4436394" y="4654755"/>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34" name="Rectangle 133"/>
            <p:cNvSpPr/>
            <p:nvPr/>
          </p:nvSpPr>
          <p:spPr>
            <a:xfrm>
              <a:off x="4826171" y="4654755"/>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35" name="Rectangle 134"/>
            <p:cNvSpPr/>
            <p:nvPr/>
          </p:nvSpPr>
          <p:spPr>
            <a:xfrm>
              <a:off x="5210672" y="3485423"/>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36" name="Rectangle 135"/>
            <p:cNvSpPr/>
            <p:nvPr/>
          </p:nvSpPr>
          <p:spPr>
            <a:xfrm>
              <a:off x="5600449" y="348542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7" name="Rectangle 136"/>
            <p:cNvSpPr/>
            <p:nvPr/>
          </p:nvSpPr>
          <p:spPr>
            <a:xfrm>
              <a:off x="5210672" y="3875200"/>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38" name="Rectangle 137"/>
            <p:cNvSpPr/>
            <p:nvPr/>
          </p:nvSpPr>
          <p:spPr>
            <a:xfrm>
              <a:off x="5600449" y="387520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39" name="Rectangle 138"/>
            <p:cNvSpPr/>
            <p:nvPr/>
          </p:nvSpPr>
          <p:spPr>
            <a:xfrm>
              <a:off x="5210672" y="4264976"/>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40" name="Rectangle 139"/>
            <p:cNvSpPr/>
            <p:nvPr/>
          </p:nvSpPr>
          <p:spPr>
            <a:xfrm>
              <a:off x="5600449" y="426497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41" name="Rectangle 140"/>
            <p:cNvSpPr/>
            <p:nvPr/>
          </p:nvSpPr>
          <p:spPr>
            <a:xfrm>
              <a:off x="5210672" y="4654753"/>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42" name="Rectangle 141"/>
            <p:cNvSpPr/>
            <p:nvPr/>
          </p:nvSpPr>
          <p:spPr>
            <a:xfrm>
              <a:off x="5600449" y="465475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2" name="Rectangle 151"/>
            <p:cNvSpPr/>
            <p:nvPr/>
          </p:nvSpPr>
          <p:spPr>
            <a:xfrm>
              <a:off x="5990225" y="348542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3" name="Rectangle 152"/>
            <p:cNvSpPr/>
            <p:nvPr/>
          </p:nvSpPr>
          <p:spPr>
            <a:xfrm>
              <a:off x="6380002" y="348542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4" name="Rectangle 153"/>
            <p:cNvSpPr/>
            <p:nvPr/>
          </p:nvSpPr>
          <p:spPr>
            <a:xfrm>
              <a:off x="5990226" y="387519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5" name="Rectangle 154"/>
            <p:cNvSpPr/>
            <p:nvPr/>
          </p:nvSpPr>
          <p:spPr>
            <a:xfrm>
              <a:off x="6380002" y="387519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6" name="Rectangle 155"/>
            <p:cNvSpPr/>
            <p:nvPr/>
          </p:nvSpPr>
          <p:spPr>
            <a:xfrm>
              <a:off x="5990226" y="426497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7" name="Rectangle 156"/>
            <p:cNvSpPr/>
            <p:nvPr/>
          </p:nvSpPr>
          <p:spPr>
            <a:xfrm>
              <a:off x="6380002" y="426497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8" name="Rectangle 157"/>
            <p:cNvSpPr/>
            <p:nvPr/>
          </p:nvSpPr>
          <p:spPr>
            <a:xfrm>
              <a:off x="5990226" y="465475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59" name="Rectangle 158"/>
            <p:cNvSpPr/>
            <p:nvPr/>
          </p:nvSpPr>
          <p:spPr>
            <a:xfrm>
              <a:off x="6380002" y="465475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0" name="Rectangle 159"/>
            <p:cNvSpPr/>
            <p:nvPr/>
          </p:nvSpPr>
          <p:spPr>
            <a:xfrm>
              <a:off x="4046619" y="5044539"/>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61" name="Rectangle 160"/>
            <p:cNvSpPr/>
            <p:nvPr/>
          </p:nvSpPr>
          <p:spPr>
            <a:xfrm>
              <a:off x="4436396" y="5044539"/>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62" name="Rectangle 161"/>
            <p:cNvSpPr/>
            <p:nvPr/>
          </p:nvSpPr>
          <p:spPr>
            <a:xfrm>
              <a:off x="4826173" y="5044539"/>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63" name="Rectangle 162"/>
            <p:cNvSpPr/>
            <p:nvPr/>
          </p:nvSpPr>
          <p:spPr>
            <a:xfrm>
              <a:off x="4046619" y="5434316"/>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64" name="Rectangle 163"/>
            <p:cNvSpPr/>
            <p:nvPr/>
          </p:nvSpPr>
          <p:spPr>
            <a:xfrm>
              <a:off x="4436396" y="5434316"/>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65" name="Rectangle 164"/>
            <p:cNvSpPr/>
            <p:nvPr/>
          </p:nvSpPr>
          <p:spPr>
            <a:xfrm>
              <a:off x="4826173" y="5434316"/>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66" name="Rectangle 165"/>
            <p:cNvSpPr/>
            <p:nvPr/>
          </p:nvSpPr>
          <p:spPr>
            <a:xfrm>
              <a:off x="5210675" y="5044536"/>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67" name="Rectangle 166"/>
            <p:cNvSpPr/>
            <p:nvPr/>
          </p:nvSpPr>
          <p:spPr>
            <a:xfrm>
              <a:off x="5600451" y="504453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68" name="Rectangle 167"/>
            <p:cNvSpPr/>
            <p:nvPr/>
          </p:nvSpPr>
          <p:spPr>
            <a:xfrm>
              <a:off x="5210675" y="5434313"/>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69" name="Rectangle 168"/>
            <p:cNvSpPr/>
            <p:nvPr/>
          </p:nvSpPr>
          <p:spPr>
            <a:xfrm>
              <a:off x="5600451"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1</a:t>
              </a:r>
              <a:endParaRPr lang="en-AU" sz="2400" kern="0" dirty="0">
                <a:solidFill>
                  <a:prstClr val="white"/>
                </a:solidFill>
                <a:latin typeface="+mj-lt"/>
              </a:endParaRPr>
            </a:p>
          </p:txBody>
        </p:sp>
        <p:sp>
          <p:nvSpPr>
            <p:cNvPr id="170" name="Rectangle 169"/>
            <p:cNvSpPr/>
            <p:nvPr/>
          </p:nvSpPr>
          <p:spPr>
            <a:xfrm>
              <a:off x="5990228" y="504453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1" name="Rectangle 170"/>
            <p:cNvSpPr/>
            <p:nvPr/>
          </p:nvSpPr>
          <p:spPr>
            <a:xfrm>
              <a:off x="6380005" y="504453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2" name="Rectangle 171"/>
            <p:cNvSpPr/>
            <p:nvPr/>
          </p:nvSpPr>
          <p:spPr>
            <a:xfrm>
              <a:off x="5990229"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3" name="Rectangle 172"/>
            <p:cNvSpPr/>
            <p:nvPr/>
          </p:nvSpPr>
          <p:spPr>
            <a:xfrm>
              <a:off x="6380005"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75" name="Rectangle 174"/>
            <p:cNvSpPr/>
            <p:nvPr/>
          </p:nvSpPr>
          <p:spPr>
            <a:xfrm>
              <a:off x="4046617" y="5824090"/>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76" name="Rectangle 175"/>
            <p:cNvSpPr/>
            <p:nvPr/>
          </p:nvSpPr>
          <p:spPr>
            <a:xfrm>
              <a:off x="4436394" y="5824090"/>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77" name="Rectangle 176"/>
            <p:cNvSpPr/>
            <p:nvPr/>
          </p:nvSpPr>
          <p:spPr>
            <a:xfrm>
              <a:off x="4826170" y="5824090"/>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78" name="Rectangle 177"/>
            <p:cNvSpPr/>
            <p:nvPr/>
          </p:nvSpPr>
          <p:spPr>
            <a:xfrm>
              <a:off x="5210675" y="5824087"/>
              <a:ext cx="389777" cy="389777"/>
            </a:xfrm>
            <a:prstGeom prst="rect">
              <a:avLst/>
            </a:prstGeom>
            <a:grpFill/>
            <a:ln w="19050" cap="flat" cmpd="sng" algn="ctr">
              <a:solidFill>
                <a:srgbClr val="00B0F0"/>
              </a:solidFill>
              <a:prstDash val="solid"/>
            </a:ln>
            <a:effectLst/>
          </p:spPr>
          <p:txBody>
            <a:bodyPr rtlCol="0" anchor="ctr"/>
            <a:lstStyle/>
            <a:p>
              <a:pPr algn="ctr">
                <a:defRPr/>
              </a:pPr>
              <a:endParaRPr lang="en-AU" sz="2400" kern="0" dirty="0">
                <a:solidFill>
                  <a:prstClr val="white"/>
                </a:solidFill>
                <a:latin typeface="+mj-lt"/>
              </a:endParaRPr>
            </a:p>
          </p:txBody>
        </p:sp>
        <p:sp>
          <p:nvSpPr>
            <p:cNvPr id="179" name="Rectangle 178"/>
            <p:cNvSpPr/>
            <p:nvPr/>
          </p:nvSpPr>
          <p:spPr>
            <a:xfrm>
              <a:off x="5600450"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0" name="Rectangle 179"/>
            <p:cNvSpPr/>
            <p:nvPr/>
          </p:nvSpPr>
          <p:spPr>
            <a:xfrm>
              <a:off x="5990226"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1" name="Rectangle 180"/>
            <p:cNvSpPr/>
            <p:nvPr/>
          </p:nvSpPr>
          <p:spPr>
            <a:xfrm>
              <a:off x="6380005"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grpSp>
      <p:sp>
        <p:nvSpPr>
          <p:cNvPr id="143" name="Rectangle 142"/>
          <p:cNvSpPr/>
          <p:nvPr/>
        </p:nvSpPr>
        <p:spPr>
          <a:xfrm>
            <a:off x="3771900" y="844550"/>
            <a:ext cx="3289300" cy="3448050"/>
          </a:xfrm>
          <a:prstGeom prst="rect">
            <a:avLst/>
          </a:prstGeom>
          <a:noFill/>
          <a:ln w="38100">
            <a:solidFill>
              <a:srgbClr val="00B050"/>
            </a:solidFill>
          </a:ln>
        </p:spPr>
        <p:style>
          <a:lnRef idx="1">
            <a:schemeClr val="accent6"/>
          </a:lnRef>
          <a:fillRef idx="2">
            <a:schemeClr val="accent6"/>
          </a:fillRef>
          <a:effectRef idx="1">
            <a:schemeClr val="accent6"/>
          </a:effectRef>
          <a:fontRef idx="minor">
            <a:schemeClr val="dk1"/>
          </a:fontRef>
        </p:style>
        <p:txBody>
          <a:bodyPr lIns="114300" tIns="57150" rIns="114300" bIns="57150" rtlCol="0" anchor="ctr"/>
          <a:lstStyle/>
          <a:p>
            <a:pPr algn="ctr"/>
            <a:endParaRPr lang="en-US"/>
          </a:p>
        </p:txBody>
      </p:sp>
      <p:grpSp>
        <p:nvGrpSpPr>
          <p:cNvPr id="174" name="Group 285"/>
          <p:cNvGrpSpPr/>
          <p:nvPr/>
        </p:nvGrpSpPr>
        <p:grpSpPr>
          <a:xfrm>
            <a:off x="1568457" y="819156"/>
            <a:ext cx="4003041" cy="4009817"/>
            <a:chOff x="4046617" y="3095647"/>
            <a:chExt cx="3112945" cy="3118220"/>
          </a:xfrm>
          <a:solidFill>
            <a:srgbClr val="F8F8F8">
              <a:alpha val="30196"/>
            </a:srgbClr>
          </a:solidFill>
        </p:grpSpPr>
        <p:sp>
          <p:nvSpPr>
            <p:cNvPr id="183" name="Rectangle 182"/>
            <p:cNvSpPr/>
            <p:nvPr/>
          </p:nvSpPr>
          <p:spPr>
            <a:xfrm>
              <a:off x="4046617" y="3485424"/>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4" name="Rectangle 183"/>
            <p:cNvSpPr/>
            <p:nvPr/>
          </p:nvSpPr>
          <p:spPr>
            <a:xfrm>
              <a:off x="4436394" y="3485424"/>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5" name="Rectangle 184"/>
            <p:cNvSpPr/>
            <p:nvPr/>
          </p:nvSpPr>
          <p:spPr>
            <a:xfrm>
              <a:off x="4826171" y="3485424"/>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6" name="Rectangle 185"/>
            <p:cNvSpPr/>
            <p:nvPr/>
          </p:nvSpPr>
          <p:spPr>
            <a:xfrm>
              <a:off x="4046617" y="3875201"/>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7" name="Rectangle 186"/>
            <p:cNvSpPr/>
            <p:nvPr/>
          </p:nvSpPr>
          <p:spPr>
            <a:xfrm>
              <a:off x="4436394" y="3875201"/>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8" name="Rectangle 187"/>
            <p:cNvSpPr/>
            <p:nvPr/>
          </p:nvSpPr>
          <p:spPr>
            <a:xfrm>
              <a:off x="4826171" y="3875201"/>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89" name="Rectangle 188"/>
            <p:cNvSpPr/>
            <p:nvPr/>
          </p:nvSpPr>
          <p:spPr>
            <a:xfrm>
              <a:off x="4046617" y="426497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90" name="Rectangle 189"/>
            <p:cNvSpPr/>
            <p:nvPr/>
          </p:nvSpPr>
          <p:spPr>
            <a:xfrm>
              <a:off x="4436394" y="426497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91" name="Rectangle 190"/>
            <p:cNvSpPr/>
            <p:nvPr/>
          </p:nvSpPr>
          <p:spPr>
            <a:xfrm>
              <a:off x="4826171" y="426497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92" name="Rectangle 191"/>
            <p:cNvSpPr/>
            <p:nvPr/>
          </p:nvSpPr>
          <p:spPr>
            <a:xfrm>
              <a:off x="4046617" y="465475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93" name="Rectangle 192"/>
            <p:cNvSpPr/>
            <p:nvPr/>
          </p:nvSpPr>
          <p:spPr>
            <a:xfrm>
              <a:off x="4436394" y="465475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94" name="Rectangle 193"/>
            <p:cNvSpPr/>
            <p:nvPr/>
          </p:nvSpPr>
          <p:spPr>
            <a:xfrm>
              <a:off x="4826171" y="465475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95" name="Rectangle 194"/>
            <p:cNvSpPr/>
            <p:nvPr/>
          </p:nvSpPr>
          <p:spPr>
            <a:xfrm>
              <a:off x="5210672" y="348542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96" name="Rectangle 195"/>
            <p:cNvSpPr/>
            <p:nvPr/>
          </p:nvSpPr>
          <p:spPr>
            <a:xfrm>
              <a:off x="5600449" y="348542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197" name="Rectangle 196"/>
            <p:cNvSpPr/>
            <p:nvPr/>
          </p:nvSpPr>
          <p:spPr>
            <a:xfrm>
              <a:off x="5210672" y="387520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198" name="Rectangle 197"/>
            <p:cNvSpPr/>
            <p:nvPr/>
          </p:nvSpPr>
          <p:spPr>
            <a:xfrm>
              <a:off x="5600449" y="387520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199" name="Rectangle 198"/>
            <p:cNvSpPr/>
            <p:nvPr/>
          </p:nvSpPr>
          <p:spPr>
            <a:xfrm>
              <a:off x="5210672" y="426497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00" name="Rectangle 199"/>
            <p:cNvSpPr/>
            <p:nvPr/>
          </p:nvSpPr>
          <p:spPr>
            <a:xfrm>
              <a:off x="5600449" y="426497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01" name="Rectangle 200"/>
            <p:cNvSpPr/>
            <p:nvPr/>
          </p:nvSpPr>
          <p:spPr>
            <a:xfrm>
              <a:off x="5210672" y="465475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02" name="Rectangle 201"/>
            <p:cNvSpPr/>
            <p:nvPr/>
          </p:nvSpPr>
          <p:spPr>
            <a:xfrm>
              <a:off x="5600449" y="465475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03" name="Rectangle 202"/>
            <p:cNvSpPr/>
            <p:nvPr/>
          </p:nvSpPr>
          <p:spPr>
            <a:xfrm>
              <a:off x="5990225" y="348542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04" name="Rectangle 203"/>
            <p:cNvSpPr/>
            <p:nvPr/>
          </p:nvSpPr>
          <p:spPr>
            <a:xfrm>
              <a:off x="6380002" y="348542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05" name="Rectangle 204"/>
            <p:cNvSpPr/>
            <p:nvPr/>
          </p:nvSpPr>
          <p:spPr>
            <a:xfrm>
              <a:off x="5990226" y="387519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06" name="Rectangle 205"/>
            <p:cNvSpPr/>
            <p:nvPr/>
          </p:nvSpPr>
          <p:spPr>
            <a:xfrm>
              <a:off x="6380002" y="387519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07" name="Rectangle 206"/>
            <p:cNvSpPr/>
            <p:nvPr/>
          </p:nvSpPr>
          <p:spPr>
            <a:xfrm>
              <a:off x="5990226" y="426497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08" name="Rectangle 207"/>
            <p:cNvSpPr/>
            <p:nvPr/>
          </p:nvSpPr>
          <p:spPr>
            <a:xfrm>
              <a:off x="6380002" y="426497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09" name="Rectangle 208"/>
            <p:cNvSpPr/>
            <p:nvPr/>
          </p:nvSpPr>
          <p:spPr>
            <a:xfrm>
              <a:off x="5990226" y="465475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10" name="Rectangle 209"/>
            <p:cNvSpPr/>
            <p:nvPr/>
          </p:nvSpPr>
          <p:spPr>
            <a:xfrm>
              <a:off x="6380002" y="465475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11" name="Rectangle 210"/>
            <p:cNvSpPr/>
            <p:nvPr/>
          </p:nvSpPr>
          <p:spPr>
            <a:xfrm>
              <a:off x="4046619" y="504453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12" name="Rectangle 211"/>
            <p:cNvSpPr/>
            <p:nvPr/>
          </p:nvSpPr>
          <p:spPr>
            <a:xfrm>
              <a:off x="4436396" y="504453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13" name="Rectangle 212"/>
            <p:cNvSpPr/>
            <p:nvPr/>
          </p:nvSpPr>
          <p:spPr>
            <a:xfrm>
              <a:off x="4826173" y="504453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14" name="Rectangle 213"/>
            <p:cNvSpPr/>
            <p:nvPr/>
          </p:nvSpPr>
          <p:spPr>
            <a:xfrm>
              <a:off x="4046619" y="543431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15" name="Rectangle 214"/>
            <p:cNvSpPr/>
            <p:nvPr/>
          </p:nvSpPr>
          <p:spPr>
            <a:xfrm>
              <a:off x="4436396" y="543431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16" name="Rectangle 215"/>
            <p:cNvSpPr/>
            <p:nvPr/>
          </p:nvSpPr>
          <p:spPr>
            <a:xfrm>
              <a:off x="4826173" y="543431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17" name="Rectangle 216"/>
            <p:cNvSpPr/>
            <p:nvPr/>
          </p:nvSpPr>
          <p:spPr>
            <a:xfrm>
              <a:off x="5210675" y="504453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18" name="Rectangle 217"/>
            <p:cNvSpPr/>
            <p:nvPr/>
          </p:nvSpPr>
          <p:spPr>
            <a:xfrm>
              <a:off x="5600451" y="5044536"/>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19" name="Rectangle 218"/>
            <p:cNvSpPr/>
            <p:nvPr/>
          </p:nvSpPr>
          <p:spPr>
            <a:xfrm>
              <a:off x="5210675"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21" name="Rectangle 220"/>
            <p:cNvSpPr/>
            <p:nvPr/>
          </p:nvSpPr>
          <p:spPr>
            <a:xfrm>
              <a:off x="5990228" y="504453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22" name="Rectangle 221"/>
            <p:cNvSpPr/>
            <p:nvPr/>
          </p:nvSpPr>
          <p:spPr>
            <a:xfrm>
              <a:off x="6380005" y="504453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24" name="Rectangle 223"/>
            <p:cNvSpPr/>
            <p:nvPr/>
          </p:nvSpPr>
          <p:spPr>
            <a:xfrm>
              <a:off x="6380005"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25" name="Rectangle 224"/>
            <p:cNvSpPr/>
            <p:nvPr/>
          </p:nvSpPr>
          <p:spPr>
            <a:xfrm>
              <a:off x="4046617" y="582409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26" name="Rectangle 225"/>
            <p:cNvSpPr/>
            <p:nvPr/>
          </p:nvSpPr>
          <p:spPr>
            <a:xfrm>
              <a:off x="4436394" y="582409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27" name="Rectangle 226"/>
            <p:cNvSpPr/>
            <p:nvPr/>
          </p:nvSpPr>
          <p:spPr>
            <a:xfrm>
              <a:off x="4826170" y="5824090"/>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28" name="Rectangle 227"/>
            <p:cNvSpPr/>
            <p:nvPr/>
          </p:nvSpPr>
          <p:spPr>
            <a:xfrm>
              <a:off x="5210675"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29" name="Rectangle 228"/>
            <p:cNvSpPr/>
            <p:nvPr/>
          </p:nvSpPr>
          <p:spPr>
            <a:xfrm>
              <a:off x="5600450"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30" name="Rectangle 229"/>
            <p:cNvSpPr/>
            <p:nvPr/>
          </p:nvSpPr>
          <p:spPr>
            <a:xfrm>
              <a:off x="5990226"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31" name="Rectangle 230"/>
            <p:cNvSpPr/>
            <p:nvPr/>
          </p:nvSpPr>
          <p:spPr>
            <a:xfrm>
              <a:off x="6380005"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33" name="Rectangle 232"/>
            <p:cNvSpPr/>
            <p:nvPr/>
          </p:nvSpPr>
          <p:spPr>
            <a:xfrm>
              <a:off x="4046617" y="309564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34" name="Rectangle 233"/>
            <p:cNvSpPr/>
            <p:nvPr/>
          </p:nvSpPr>
          <p:spPr>
            <a:xfrm>
              <a:off x="4436394" y="309564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35" name="Rectangle 234"/>
            <p:cNvSpPr/>
            <p:nvPr/>
          </p:nvSpPr>
          <p:spPr>
            <a:xfrm>
              <a:off x="4826171" y="309564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36" name="Rectangle 235"/>
            <p:cNvSpPr/>
            <p:nvPr/>
          </p:nvSpPr>
          <p:spPr>
            <a:xfrm>
              <a:off x="5210672" y="309564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37" name="Rectangle 236"/>
            <p:cNvSpPr/>
            <p:nvPr/>
          </p:nvSpPr>
          <p:spPr>
            <a:xfrm>
              <a:off x="5600449" y="309564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38" name="Rectangle 237"/>
            <p:cNvSpPr/>
            <p:nvPr/>
          </p:nvSpPr>
          <p:spPr>
            <a:xfrm>
              <a:off x="5990225" y="309564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39" name="Rectangle 238"/>
            <p:cNvSpPr/>
            <p:nvPr/>
          </p:nvSpPr>
          <p:spPr>
            <a:xfrm>
              <a:off x="6380002" y="309564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40" name="Rectangle 239"/>
            <p:cNvSpPr/>
            <p:nvPr/>
          </p:nvSpPr>
          <p:spPr>
            <a:xfrm>
              <a:off x="5600451" y="5434308"/>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41" name="Rectangle 240"/>
            <p:cNvSpPr/>
            <p:nvPr/>
          </p:nvSpPr>
          <p:spPr>
            <a:xfrm>
              <a:off x="5990228" y="543430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42" name="Rectangle 241"/>
            <p:cNvSpPr/>
            <p:nvPr/>
          </p:nvSpPr>
          <p:spPr>
            <a:xfrm>
              <a:off x="6769782" y="348542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43" name="Rectangle 242"/>
            <p:cNvSpPr/>
            <p:nvPr/>
          </p:nvSpPr>
          <p:spPr>
            <a:xfrm>
              <a:off x="6769782" y="3875199"/>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44" name="Rectangle 243"/>
            <p:cNvSpPr/>
            <p:nvPr/>
          </p:nvSpPr>
          <p:spPr>
            <a:xfrm>
              <a:off x="6769782" y="426497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45" name="Rectangle 244"/>
            <p:cNvSpPr/>
            <p:nvPr/>
          </p:nvSpPr>
          <p:spPr>
            <a:xfrm>
              <a:off x="6769782" y="4654752"/>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46" name="Rectangle 245"/>
            <p:cNvSpPr/>
            <p:nvPr/>
          </p:nvSpPr>
          <p:spPr>
            <a:xfrm>
              <a:off x="6769785" y="5044535"/>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47" name="Rectangle 246"/>
            <p:cNvSpPr/>
            <p:nvPr/>
          </p:nvSpPr>
          <p:spPr>
            <a:xfrm>
              <a:off x="6769785" y="5434313"/>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sp>
          <p:nvSpPr>
            <p:cNvPr id="248" name="Rectangle 247"/>
            <p:cNvSpPr/>
            <p:nvPr/>
          </p:nvSpPr>
          <p:spPr>
            <a:xfrm>
              <a:off x="6769785" y="582408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a:solidFill>
                    <a:prstClr val="white"/>
                  </a:solidFill>
                  <a:latin typeface="+mj-lt"/>
                </a:rPr>
                <a:t>1</a:t>
              </a:r>
            </a:p>
          </p:txBody>
        </p:sp>
        <p:sp>
          <p:nvSpPr>
            <p:cNvPr id="249" name="Rectangle 248"/>
            <p:cNvSpPr/>
            <p:nvPr/>
          </p:nvSpPr>
          <p:spPr>
            <a:xfrm>
              <a:off x="6769781" y="3095647"/>
              <a:ext cx="389777" cy="389777"/>
            </a:xfrm>
            <a:prstGeom prst="rect">
              <a:avLst/>
            </a:prstGeom>
            <a:grpFill/>
            <a:ln w="19050" cap="flat" cmpd="sng" algn="ctr">
              <a:solidFill>
                <a:srgbClr val="00B0F0"/>
              </a:solidFill>
              <a:prstDash val="solid"/>
            </a:ln>
            <a:effectLst/>
          </p:spPr>
          <p:txBody>
            <a:bodyPr rtlCol="0" anchor="ctr"/>
            <a:lstStyle/>
            <a:p>
              <a:pPr algn="ctr">
                <a:defRPr/>
              </a:pPr>
              <a:r>
                <a:rPr lang="en-AU" sz="2400" kern="0" dirty="0" smtClean="0">
                  <a:solidFill>
                    <a:prstClr val="white"/>
                  </a:solidFill>
                  <a:latin typeface="+mj-lt"/>
                </a:rPr>
                <a:t>2</a:t>
              </a:r>
              <a:endParaRPr lang="en-AU" sz="2400" kern="0" dirty="0">
                <a:solidFill>
                  <a:prstClr val="white"/>
                </a:solidFill>
                <a:latin typeface="+mj-lt"/>
              </a:endParaRPr>
            </a:p>
          </p:txBody>
        </p:sp>
      </p:grpSp>
      <p:sp>
        <p:nvSpPr>
          <p:cNvPr id="232" name="Rectangle 231"/>
          <p:cNvSpPr/>
          <p:nvPr/>
        </p:nvSpPr>
        <p:spPr>
          <a:xfrm>
            <a:off x="1767420" y="844550"/>
            <a:ext cx="3852329" cy="3949284"/>
          </a:xfrm>
          <a:prstGeom prst="rect">
            <a:avLst/>
          </a:prstGeom>
          <a:noFill/>
          <a:ln w="38100">
            <a:solidFill>
              <a:srgbClr val="FFC000"/>
            </a:solidFill>
          </a:ln>
        </p:spPr>
        <p:style>
          <a:lnRef idx="1">
            <a:schemeClr val="accent6"/>
          </a:lnRef>
          <a:fillRef idx="2">
            <a:schemeClr val="accent6"/>
          </a:fillRef>
          <a:effectRef idx="1">
            <a:schemeClr val="accent6"/>
          </a:effectRef>
          <a:fontRef idx="minor">
            <a:schemeClr val="dk1"/>
          </a:fontRef>
        </p:style>
        <p:txBody>
          <a:bodyPr lIns="114300" tIns="57150" rIns="114300" bIns="57150" rtlCol="0" anchor="ctr"/>
          <a:lstStyle/>
          <a:p>
            <a:pPr algn="ctr"/>
            <a:endParaRPr lang="en-US"/>
          </a:p>
        </p:txBody>
      </p:sp>
    </p:spTree>
    <p:extLst>
      <p:ext uri="{BB962C8B-B14F-4D97-AF65-F5344CB8AC3E}">
        <p14:creationId xmlns:p14="http://schemas.microsoft.com/office/powerpoint/2010/main" val="341891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819149"/>
            <a:ext cx="7010400" cy="3943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Tiled Shading Recap</a:t>
            </a:r>
          </a:p>
        </p:txBody>
      </p:sp>
      <p:sp>
        <p:nvSpPr>
          <p:cNvPr id="6" name="Content Placeholder 2"/>
          <p:cNvSpPr txBox="1">
            <a:spLocks/>
          </p:cNvSpPr>
          <p:nvPr/>
        </p:nvSpPr>
        <p:spPr>
          <a:xfrm>
            <a:off x="762000" y="895350"/>
            <a:ext cx="4419600" cy="2057400"/>
          </a:xfrm>
          <a:prstGeom prst="rect">
            <a:avLst/>
          </a:prstGeom>
          <a:solidFill>
            <a:srgbClr val="000000">
              <a:alpha val="20000"/>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Shading pass</a:t>
            </a:r>
          </a:p>
          <a:p>
            <a:pPr lvl="1"/>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Deferred or Forward</a:t>
            </a:r>
          </a:p>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For each sample</a:t>
            </a:r>
          </a:p>
          <a:p>
            <a:pPr lvl="1"/>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Loop over list of lights</a:t>
            </a:r>
          </a:p>
          <a:p>
            <a:pPr marL="0" indent="0">
              <a:buNone/>
            </a:pP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363599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Tiled Shading</a:t>
            </a:r>
            <a:endParaRPr lang="sv-S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8333" y="809625"/>
            <a:ext cx="7027333" cy="3952874"/>
          </a:xfrm>
        </p:spPr>
      </p:pic>
    </p:spTree>
    <p:extLst>
      <p:ext uri="{BB962C8B-B14F-4D97-AF65-F5344CB8AC3E}">
        <p14:creationId xmlns:p14="http://schemas.microsoft.com/office/powerpoint/2010/main" val="244333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Tiled Shading</a:t>
            </a:r>
            <a:endParaRPr lang="en-AU" dirty="0"/>
          </a:p>
        </p:txBody>
      </p:sp>
      <p:pic>
        <p:nvPicPr>
          <p:cNvPr id="5" name="frustra.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57275" y="809625"/>
            <a:ext cx="7027863" cy="3952875"/>
          </a:xfrm>
        </p:spPr>
      </p:pic>
    </p:spTree>
    <p:extLst>
      <p:ext uri="{BB962C8B-B14F-4D97-AF65-F5344CB8AC3E}">
        <p14:creationId xmlns:p14="http://schemas.microsoft.com/office/powerpoint/2010/main" val="130632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Tiled Problems</a:t>
            </a:r>
            <a:endParaRPr lang="en-AU"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58334" y="809625"/>
            <a:ext cx="7027331" cy="3952874"/>
          </a:xfrm>
        </p:spPr>
      </p:pic>
      <p:sp>
        <p:nvSpPr>
          <p:cNvPr id="5" name="Content Placeholder 2"/>
          <p:cNvSpPr txBox="1">
            <a:spLocks/>
          </p:cNvSpPr>
          <p:nvPr/>
        </p:nvSpPr>
        <p:spPr>
          <a:xfrm>
            <a:off x="5486400" y="895350"/>
            <a:ext cx="2971800" cy="16764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Tiles </a:t>
            </a:r>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2D</a:t>
            </a:r>
          </a:p>
          <a:p>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Games – 3D</a:t>
            </a:r>
          </a:p>
          <a:p>
            <a:pPr lvl="1"/>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Hmm…</a:t>
            </a: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55504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Tiled Problems</a:t>
            </a:r>
            <a:endParaRPr lang="en-AU"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58333" y="809625"/>
            <a:ext cx="7027333" cy="3952875"/>
          </a:xfrm>
        </p:spPr>
      </p:pic>
      <p:sp>
        <p:nvSpPr>
          <p:cNvPr id="5" name="Content Placeholder 2"/>
          <p:cNvSpPr txBox="1">
            <a:spLocks/>
          </p:cNvSpPr>
          <p:nvPr/>
        </p:nvSpPr>
        <p:spPr>
          <a:xfrm>
            <a:off x="5486400" y="895350"/>
            <a:ext cx="2971800" cy="6096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Single Tile</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Rectangle 2"/>
          <p:cNvSpPr/>
          <p:nvPr/>
        </p:nvSpPr>
        <p:spPr>
          <a:xfrm>
            <a:off x="4438650" y="1756832"/>
            <a:ext cx="192617" cy="1968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01637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Tiled Problems</a:t>
            </a:r>
            <a:endParaRPr lang="en-AU"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58333" y="809625"/>
            <a:ext cx="7027333" cy="3952875"/>
          </a:xfrm>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09800" y="881063"/>
            <a:ext cx="4703374" cy="3786187"/>
          </a:xfrm>
          <a:prstGeom prst="rect">
            <a:avLst/>
          </a:prstGeom>
          <a:ln w="28575" cap="sq">
            <a:noFill/>
            <a:prstDash val="solid"/>
            <a:miter lim="800000"/>
          </a:ln>
          <a:effectLst>
            <a:outerShdw blurRad="50800" dist="38100" dir="2700000" algn="tl" rotWithShape="0">
              <a:srgbClr val="000000">
                <a:alpha val="43000"/>
              </a:srgbClr>
            </a:outerShdw>
          </a:effectLst>
        </p:spPr>
      </p:pic>
      <p:pic>
        <p:nvPicPr>
          <p:cNvPr id="1027" name="Picture 3" descr="C:\src\graphics_svn\ola_projects\talks\siggraph_2013\single_tile_cam1_zoo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1108" y="1149350"/>
            <a:ext cx="1550042" cy="1247775"/>
          </a:xfrm>
          <a:prstGeom prst="rect">
            <a:avLst/>
          </a:prstGeom>
          <a:ln w="28575" cap="sq">
            <a:solidFill>
              <a:srgbClr val="FFC000"/>
            </a:solidFill>
            <a:prstDash val="solid"/>
            <a:miter lim="800000"/>
          </a:ln>
          <a:effectLst>
            <a:outerShdw blurRad="50800" dist="38100" dir="2700000" algn="tl" rotWithShape="0">
              <a:srgbClr val="000000">
                <a:alpha val="43000"/>
              </a:srgbClr>
            </a:outerShdw>
          </a:effectLst>
        </p:spPr>
      </p:pic>
      <p:sp>
        <p:nvSpPr>
          <p:cNvPr id="8" name="Content Placeholder 2"/>
          <p:cNvSpPr txBox="1">
            <a:spLocks/>
          </p:cNvSpPr>
          <p:nvPr/>
        </p:nvSpPr>
        <p:spPr>
          <a:xfrm>
            <a:off x="5486400" y="895350"/>
            <a:ext cx="2971800" cy="6096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Single Tile</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373770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027"/>
                                        </p:tgtEl>
                                      </p:cBhvr>
                                      <p:by x="300000" y="300000"/>
                                    </p:animScale>
                                  </p:childTnLst>
                                </p:cTn>
                              </p:par>
                              <p:par>
                                <p:cTn id="7" presetID="42" presetClass="path" presetSubtype="0" fill="hold" nodeType="withEffect">
                                  <p:stCondLst>
                                    <p:cond delay="0"/>
                                  </p:stCondLst>
                                  <p:childTnLst>
                                    <p:animMotion origin="layout" path="M -1.11111E-6 -3.08642E-6 L -1.11111E-6 0.20216 " pathEditMode="relative" rAng="0" ptsTypes="AA">
                                      <p:cBhvr>
                                        <p:cTn id="8" dur="500" fill="hold"/>
                                        <p:tgtEl>
                                          <p:spTgt spid="1027"/>
                                        </p:tgtEl>
                                        <p:attrNameLst>
                                          <p:attrName>ppt_x</p:attrName>
                                          <p:attrName>ppt_y</p:attrName>
                                        </p:attrNameLst>
                                      </p:cBhvr>
                                      <p:rCtr x="0" y="10093"/>
                                    </p:animMotion>
                                  </p:childTnLst>
                                </p:cTn>
                              </p:par>
                            </p:childTnLst>
                          </p:cTn>
                        </p:par>
                        <p:par>
                          <p:cTn id="9" fill="hold">
                            <p:stCondLst>
                              <p:cond delay="500"/>
                            </p:stCondLst>
                            <p:childTnLst>
                              <p:par>
                                <p:cTn id="10" presetID="10" presetClass="exit" presetSubtype="0" fill="hold" nodeType="afterEffect">
                                  <p:stCondLst>
                                    <p:cond delay="0"/>
                                  </p:stCondLst>
                                  <p:childTnLst>
                                    <p:animEffect transition="out" filter="fade">
                                      <p:cBhvr>
                                        <p:cTn id="11" dur="150"/>
                                        <p:tgtEl>
                                          <p:spTgt spid="1027"/>
                                        </p:tgtEl>
                                      </p:cBhvr>
                                    </p:animEffect>
                                    <p:set>
                                      <p:cBhvr>
                                        <p:cTn id="12" dur="1" fill="hold">
                                          <p:stCondLst>
                                            <p:cond delay="149"/>
                                          </p:stCondLst>
                                        </p:cTn>
                                        <p:tgtEl>
                                          <p:spTgt spid="102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Tiled Problems</a:t>
            </a:r>
            <a:endParaRPr lang="en-AU"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58333" y="809625"/>
            <a:ext cx="7027333" cy="3952875"/>
          </a:xfrm>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09801" y="881063"/>
            <a:ext cx="4703372" cy="3786187"/>
          </a:xfrm>
          <a:prstGeom prst="rect">
            <a:avLst/>
          </a:prstGeom>
          <a:ln w="28575" cap="sq">
            <a:noFill/>
            <a:prstDash val="solid"/>
            <a:miter lim="800000"/>
          </a:ln>
          <a:effectLst>
            <a:outerShdw blurRad="50800" dist="38100" dir="2700000" algn="tl" rotWithShape="0">
              <a:srgbClr val="000000">
                <a:alpha val="43000"/>
              </a:srgbClr>
            </a:outerShdw>
          </a:effectLst>
        </p:spPr>
      </p:pic>
      <p:sp>
        <p:nvSpPr>
          <p:cNvPr id="4" name="Rectangle 3"/>
          <p:cNvSpPr/>
          <p:nvPr/>
        </p:nvSpPr>
        <p:spPr>
          <a:xfrm>
            <a:off x="4038600" y="2724150"/>
            <a:ext cx="533400" cy="533400"/>
          </a:xfrm>
          <a:prstGeom prst="rect">
            <a:avLst/>
          </a:prstGeom>
          <a:noFill/>
        </p:spPr>
        <p:style>
          <a:lnRef idx="3">
            <a:schemeClr val="lt1"/>
          </a:lnRef>
          <a:fillRef idx="1">
            <a:schemeClr val="accent6"/>
          </a:fillRef>
          <a:effectRef idx="1">
            <a:schemeClr val="accent6"/>
          </a:effectRef>
          <a:fontRef idx="minor">
            <a:schemeClr val="lt1"/>
          </a:fontRef>
        </p:style>
        <p:txBody>
          <a:bodyPr rtlCol="0" anchor="ctr"/>
          <a:lstStyle/>
          <a:p>
            <a:pPr algn="ctr"/>
            <a:endParaRPr lang="en-AU"/>
          </a:p>
        </p:txBody>
      </p:sp>
      <p:sp>
        <p:nvSpPr>
          <p:cNvPr id="8" name="Content Placeholder 2"/>
          <p:cNvSpPr txBox="1">
            <a:spLocks/>
          </p:cNvSpPr>
          <p:nvPr/>
        </p:nvSpPr>
        <p:spPr>
          <a:xfrm>
            <a:off x="5486400" y="895350"/>
            <a:ext cx="2971800" cy="6096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Single Tile</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40706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Tiled Problems</a:t>
            </a:r>
            <a:endParaRPr lang="en-AU"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8334" y="809625"/>
            <a:ext cx="7027331" cy="3952874"/>
          </a:xfrm>
        </p:spPr>
      </p:pic>
    </p:spTree>
    <p:extLst>
      <p:ext uri="{BB962C8B-B14F-4D97-AF65-F5344CB8AC3E}">
        <p14:creationId xmlns:p14="http://schemas.microsoft.com/office/powerpoint/2010/main" val="93220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Tiled Problems</a:t>
            </a:r>
            <a:endParaRPr lang="en-AU"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8334" y="809625"/>
            <a:ext cx="7027331" cy="3952874"/>
          </a:xfrm>
        </p:spPr>
      </p:pic>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3825" t="18153" r="31145" b="32369"/>
          <a:stretch/>
        </p:blipFill>
        <p:spPr>
          <a:xfrm>
            <a:off x="2030400" y="1530000"/>
            <a:ext cx="3867150" cy="1955800"/>
          </a:xfrm>
          <a:prstGeom prst="rect">
            <a:avLst/>
          </a:prstGeom>
          <a:ln w="1905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84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200000" y="200000"/>
                                    </p:animScale>
                                  </p:childTnLst>
                                </p:cTn>
                              </p:par>
                              <p:par>
                                <p:cTn id="7" presetID="42" presetClass="path" presetSubtype="0" fill="hold" nodeType="withEffect">
                                  <p:stCondLst>
                                    <p:cond delay="0"/>
                                  </p:stCondLst>
                                  <p:childTnLst>
                                    <p:animMotion origin="layout" path="M 3.05556E-6 -4.32099E-6 L 0.07205 0.06173 " pathEditMode="relative" rAng="0" ptsTypes="AA">
                                      <p:cBhvr>
                                        <p:cTn id="8" dur="500" fill="hold"/>
                                        <p:tgtEl>
                                          <p:spTgt spid="6"/>
                                        </p:tgtEl>
                                        <p:attrNameLst>
                                          <p:attrName>ppt_x</p:attrName>
                                          <p:attrName>ppt_y</p:attrName>
                                        </p:attrNameLst>
                                      </p:cBhvr>
                                      <p:rCtr x="3594" y="30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Overview</a:t>
            </a:r>
            <a:endParaRPr lang="en-AU" dirty="0"/>
          </a:p>
        </p:txBody>
      </p:sp>
      <p:sp>
        <p:nvSpPr>
          <p:cNvPr id="3" name="Content Placeholder 2"/>
          <p:cNvSpPr>
            <a:spLocks noGrp="1"/>
          </p:cNvSpPr>
          <p:nvPr>
            <p:ph idx="1"/>
          </p:nvPr>
        </p:nvSpPr>
        <p:spPr/>
        <p:txBody>
          <a:bodyPr/>
          <a:lstStyle/>
          <a:p>
            <a:r>
              <a:rPr lang="en-AU" smtClean="0"/>
              <a:t>Part 1</a:t>
            </a:r>
          </a:p>
          <a:p>
            <a:pPr lvl="1"/>
            <a:r>
              <a:rPr lang="en-AU" smtClean="0"/>
              <a:t>Introduction to Clustered Shading</a:t>
            </a:r>
          </a:p>
          <a:p>
            <a:pPr lvl="1"/>
            <a:r>
              <a:rPr lang="en-AU" smtClean="0"/>
              <a:t>Ola Olsson – Chalmers University of Technology</a:t>
            </a:r>
          </a:p>
          <a:p>
            <a:r>
              <a:rPr lang="en-AU" smtClean="0"/>
              <a:t>Part 2</a:t>
            </a:r>
          </a:p>
          <a:p>
            <a:pPr lvl="1"/>
            <a:r>
              <a:rPr lang="en-AU" smtClean="0"/>
              <a:t>Practical Implementation at Avalanche</a:t>
            </a:r>
          </a:p>
          <a:p>
            <a:pPr lvl="1"/>
            <a:r>
              <a:rPr lang="en-AU" smtClean="0"/>
              <a:t>Emil Persson – Avalanche Studios</a:t>
            </a:r>
            <a:endParaRPr lang="en-AU" dirty="0"/>
          </a:p>
        </p:txBody>
      </p:sp>
    </p:spTree>
    <p:extLst>
      <p:ext uri="{BB962C8B-B14F-4D97-AF65-F5344CB8AC3E}">
        <p14:creationId xmlns:p14="http://schemas.microsoft.com/office/powerpoint/2010/main" val="3194965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13815" t="18139" r="31153" b="32379"/>
          <a:stretch/>
        </p:blipFill>
        <p:spPr>
          <a:xfrm>
            <a:off x="666000" y="820800"/>
            <a:ext cx="7815600" cy="3952800"/>
          </a:xfrm>
          <a:prstGeom prst="rect">
            <a:avLst/>
          </a:prstGeom>
          <a:ln w="19050" cap="sq">
            <a:no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sv-SE" dirty="0" smtClean="0"/>
              <a:t>Tiled Problems</a:t>
            </a:r>
            <a:endParaRPr lang="en-AU" dirty="0"/>
          </a:p>
        </p:txBody>
      </p:sp>
      <p:sp>
        <p:nvSpPr>
          <p:cNvPr id="5" name="Content Placeholder 2"/>
          <p:cNvSpPr txBox="1">
            <a:spLocks/>
          </p:cNvSpPr>
          <p:nvPr/>
        </p:nvSpPr>
        <p:spPr>
          <a:xfrm>
            <a:off x="5486400" y="895350"/>
            <a:ext cx="2971800" cy="10668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Intersects all 6 lights</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01423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13815" t="18139" r="31153" b="32379"/>
          <a:stretch/>
        </p:blipFill>
        <p:spPr>
          <a:xfrm>
            <a:off x="666000" y="820800"/>
            <a:ext cx="7815600" cy="3952800"/>
          </a:xfrm>
          <a:prstGeom prst="rect">
            <a:avLst/>
          </a:prstGeom>
          <a:ln w="19050" cap="sq">
            <a:no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sv-SE" dirty="0" smtClean="0"/>
              <a:t>Tiled Problems</a:t>
            </a:r>
            <a:endParaRPr lang="en-AU" dirty="0"/>
          </a:p>
        </p:txBody>
      </p:sp>
      <p:sp>
        <p:nvSpPr>
          <p:cNvPr id="5" name="Content Placeholder 2"/>
          <p:cNvSpPr txBox="1">
            <a:spLocks/>
          </p:cNvSpPr>
          <p:nvPr/>
        </p:nvSpPr>
        <p:spPr>
          <a:xfrm>
            <a:off x="5486400" y="895350"/>
            <a:ext cx="2971800" cy="10668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Intersects all 6 lights</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7" name="Rounded Rectangle 6"/>
          <p:cNvSpPr/>
          <p:nvPr/>
        </p:nvSpPr>
        <p:spPr>
          <a:xfrm>
            <a:off x="7239000" y="3714750"/>
            <a:ext cx="381000" cy="381000"/>
          </a:xfrm>
          <a:prstGeom prst="roundRect">
            <a:avLst/>
          </a:prstGeom>
          <a:no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6394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Tiled Problems</a:t>
            </a:r>
            <a:endParaRPr lang="en-AU" dirty="0"/>
          </a:p>
        </p:txBody>
      </p:sp>
      <p:pic>
        <p:nvPicPr>
          <p:cNvPr id="6"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13815" t="18139" r="31153" b="32379"/>
          <a:stretch/>
        </p:blipFill>
        <p:spPr>
          <a:xfrm>
            <a:off x="666000" y="820800"/>
            <a:ext cx="7815600" cy="3952800"/>
          </a:xfrm>
          <a:prstGeom prst="rect">
            <a:avLst/>
          </a:prstGeom>
          <a:ln w="19050" cap="sq">
            <a:no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5486400" y="895350"/>
            <a:ext cx="2971800" cy="10668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Intersects all 6 lights</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8" name="Rounded Rectangle 7"/>
          <p:cNvSpPr/>
          <p:nvPr/>
        </p:nvSpPr>
        <p:spPr>
          <a:xfrm>
            <a:off x="838200" y="1035050"/>
            <a:ext cx="609600" cy="546100"/>
          </a:xfrm>
          <a:prstGeom prst="roundRect">
            <a:avLst/>
          </a:prstGeom>
          <a:no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2131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33" y="809625"/>
            <a:ext cx="7027333" cy="3952874"/>
          </a:xfrm>
          <a:prstGeom prst="rect">
            <a:avLst/>
          </a:prstGeom>
        </p:spPr>
      </p:pic>
      <p:sp>
        <p:nvSpPr>
          <p:cNvPr id="2" name="Title 1"/>
          <p:cNvSpPr>
            <a:spLocks noGrp="1"/>
          </p:cNvSpPr>
          <p:nvPr>
            <p:ph type="title"/>
          </p:nvPr>
        </p:nvSpPr>
        <p:spPr/>
        <p:txBody>
          <a:bodyPr/>
          <a:lstStyle/>
          <a:p>
            <a:r>
              <a:rPr lang="en-AU" dirty="0" smtClean="0"/>
              <a:t>Tiled Problems</a:t>
            </a:r>
            <a:endParaRPr lang="en-AU" dirty="0"/>
          </a:p>
        </p:txBody>
      </p:sp>
      <p:sp>
        <p:nvSpPr>
          <p:cNvPr id="5" name="Content Placeholder 2"/>
          <p:cNvSpPr txBox="1">
            <a:spLocks/>
          </p:cNvSpPr>
          <p:nvPr/>
        </p:nvSpPr>
        <p:spPr>
          <a:xfrm>
            <a:off x="762000" y="819150"/>
            <a:ext cx="5486400" cy="28194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lnSpcReduction="10000"/>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Tiles </a:t>
            </a:r>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2D</a:t>
            </a:r>
          </a:p>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Geometry Samples – 3D </a:t>
            </a:r>
          </a:p>
          <a:p>
            <a:pPr lvl="1"/>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Fragments / Pixels</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Light </a:t>
            </a:r>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density – 3D</a:t>
            </a:r>
          </a:p>
          <a:p>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View dependent</a:t>
            </a:r>
          </a:p>
          <a:p>
            <a:pPr lvl="1"/>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Unpredictable shading </a:t>
            </a:r>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times</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50829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Clustered Shading - Key Idea</a:t>
            </a:r>
            <a:endParaRPr lang="en-AU" dirty="0"/>
          </a:p>
        </p:txBody>
      </p:sp>
      <p:sp>
        <p:nvSpPr>
          <p:cNvPr id="3" name="Content Placeholder 2"/>
          <p:cNvSpPr>
            <a:spLocks noGrp="1"/>
          </p:cNvSpPr>
          <p:nvPr>
            <p:ph idx="1"/>
          </p:nvPr>
        </p:nvSpPr>
        <p:spPr>
          <a:xfrm>
            <a:off x="457201" y="809625"/>
            <a:ext cx="4648200" cy="3952875"/>
          </a:xfrm>
        </p:spPr>
        <p:txBody>
          <a:bodyPr>
            <a:normAutofit/>
          </a:bodyPr>
          <a:lstStyle/>
          <a:p>
            <a:r>
              <a:rPr lang="en-AU" dirty="0" smtClean="0"/>
              <a:t>Add the 3</a:t>
            </a:r>
            <a:r>
              <a:rPr lang="en-AU" baseline="30000" dirty="0" smtClean="0"/>
              <a:t>rd</a:t>
            </a:r>
            <a:r>
              <a:rPr lang="en-AU" dirty="0" smtClean="0"/>
              <a:t> dimension</a:t>
            </a:r>
          </a:p>
          <a:p>
            <a:pPr lvl="1"/>
            <a:r>
              <a:rPr lang="en-AU" dirty="0" smtClean="0"/>
              <a:t>Tile also in depth direction = cluster</a:t>
            </a:r>
          </a:p>
          <a:p>
            <a:pPr lvl="1"/>
            <a:r>
              <a:rPr lang="en-AU" dirty="0" smtClean="0"/>
              <a:t>Also &gt; 3 dimensions (e.g. </a:t>
            </a:r>
            <a:r>
              <a:rPr lang="en-AU" dirty="0" err="1" smtClean="0"/>
              <a:t>normals</a:t>
            </a:r>
            <a:r>
              <a:rPr lang="en-AU" dirty="0" smtClean="0"/>
              <a:t>)</a:t>
            </a:r>
          </a:p>
        </p:txBody>
      </p:sp>
      <p:grpSp>
        <p:nvGrpSpPr>
          <p:cNvPr id="4" name="Group 3"/>
          <p:cNvGrpSpPr/>
          <p:nvPr/>
        </p:nvGrpSpPr>
        <p:grpSpPr>
          <a:xfrm>
            <a:off x="4114800" y="895350"/>
            <a:ext cx="4572000" cy="3797807"/>
            <a:chOff x="852488" y="642918"/>
            <a:chExt cx="5161005" cy="4287074"/>
          </a:xfrm>
        </p:grpSpPr>
        <p:cxnSp>
          <p:nvCxnSpPr>
            <p:cNvPr id="5" name="Straight Connector 4"/>
            <p:cNvCxnSpPr/>
            <p:nvPr/>
          </p:nvCxnSpPr>
          <p:spPr>
            <a:xfrm flipV="1">
              <a:off x="1638301" y="1719265"/>
              <a:ext cx="0" cy="1995483"/>
            </a:xfrm>
            <a:prstGeom prst="line">
              <a:avLst/>
            </a:prstGeom>
            <a:noFill/>
            <a:ln w="19050" cap="flat" cmpd="sng" algn="ctr">
              <a:solidFill>
                <a:srgbClr val="9BBB59">
                  <a:shade val="95000"/>
                  <a:satMod val="105000"/>
                </a:srgbClr>
              </a:solidFill>
              <a:prstDash val="sysDash"/>
            </a:ln>
            <a:effectLst/>
          </p:spPr>
        </p:cxnSp>
        <p:cxnSp>
          <p:nvCxnSpPr>
            <p:cNvPr id="6" name="Straight Connector 5"/>
            <p:cNvCxnSpPr/>
            <p:nvPr/>
          </p:nvCxnSpPr>
          <p:spPr>
            <a:xfrm rot="16200000" flipH="1">
              <a:off x="4092418" y="1371124"/>
              <a:ext cx="486724" cy="0"/>
            </a:xfrm>
            <a:prstGeom prst="line">
              <a:avLst/>
            </a:prstGeom>
            <a:noFill/>
            <a:ln w="19050" cap="flat" cmpd="sng" algn="ctr">
              <a:solidFill>
                <a:srgbClr val="9BBB59">
                  <a:shade val="95000"/>
                  <a:satMod val="105000"/>
                </a:srgbClr>
              </a:solidFill>
              <a:prstDash val="sysDash"/>
            </a:ln>
            <a:effectLst/>
          </p:spPr>
        </p:cxnSp>
        <p:sp>
          <p:nvSpPr>
            <p:cNvPr id="7" name="Rectangle 6"/>
            <p:cNvSpPr/>
            <p:nvPr/>
          </p:nvSpPr>
          <p:spPr>
            <a:xfrm>
              <a:off x="4343407" y="2326472"/>
              <a:ext cx="710532" cy="710532"/>
            </a:xfrm>
            <a:prstGeom prst="rect">
              <a:avLst/>
            </a:prstGeom>
            <a:solidFill>
              <a:sysClr val="window" lastClr="FFFFFF">
                <a:lumMod val="85000"/>
              </a:sysClr>
            </a:solidFill>
            <a:ln w="190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8" name="Straight Connector 7"/>
            <p:cNvCxnSpPr/>
            <p:nvPr/>
          </p:nvCxnSpPr>
          <p:spPr>
            <a:xfrm rot="5400000">
              <a:off x="1320777" y="3036091"/>
              <a:ext cx="643736" cy="794"/>
            </a:xfrm>
            <a:prstGeom prst="line">
              <a:avLst/>
            </a:prstGeom>
            <a:noFill/>
            <a:ln w="19050" cap="flat" cmpd="sng" algn="ctr">
              <a:solidFill>
                <a:srgbClr val="4F81BD">
                  <a:shade val="95000"/>
                  <a:satMod val="105000"/>
                </a:srgbClr>
              </a:solidFill>
              <a:prstDash val="solid"/>
            </a:ln>
            <a:effectLst/>
          </p:spPr>
        </p:cxnSp>
        <p:cxnSp>
          <p:nvCxnSpPr>
            <p:cNvPr id="9" name="Straight Connector 8"/>
            <p:cNvCxnSpPr/>
            <p:nvPr/>
          </p:nvCxnSpPr>
          <p:spPr>
            <a:xfrm flipV="1">
              <a:off x="1643042" y="1142984"/>
              <a:ext cx="3857652" cy="1571636"/>
            </a:xfrm>
            <a:prstGeom prst="line">
              <a:avLst/>
            </a:prstGeom>
            <a:noFill/>
            <a:ln w="19050" cap="flat" cmpd="sng" algn="ctr">
              <a:solidFill>
                <a:srgbClr val="4F81BD">
                  <a:shade val="95000"/>
                  <a:satMod val="105000"/>
                </a:srgbClr>
              </a:solidFill>
              <a:prstDash val="solid"/>
            </a:ln>
            <a:effectLst/>
          </p:spPr>
        </p:cxnSp>
        <p:cxnSp>
          <p:nvCxnSpPr>
            <p:cNvPr id="10" name="Straight Connector 9"/>
            <p:cNvCxnSpPr/>
            <p:nvPr/>
          </p:nvCxnSpPr>
          <p:spPr>
            <a:xfrm>
              <a:off x="1643042" y="3357562"/>
              <a:ext cx="3857652" cy="1571636"/>
            </a:xfrm>
            <a:prstGeom prst="line">
              <a:avLst/>
            </a:prstGeom>
            <a:noFill/>
            <a:ln w="19050" cap="flat" cmpd="sng" algn="ctr">
              <a:solidFill>
                <a:srgbClr val="4F81BD">
                  <a:shade val="95000"/>
                  <a:satMod val="105000"/>
                </a:srgbClr>
              </a:solidFill>
              <a:prstDash val="solid"/>
            </a:ln>
            <a:effectLst/>
          </p:spPr>
        </p:cxnSp>
        <p:cxnSp>
          <p:nvCxnSpPr>
            <p:cNvPr id="11" name="Straight Connector 10"/>
            <p:cNvCxnSpPr/>
            <p:nvPr/>
          </p:nvCxnSpPr>
          <p:spPr>
            <a:xfrm rot="5400000">
              <a:off x="3607587" y="3036091"/>
              <a:ext cx="3786214" cy="1588"/>
            </a:xfrm>
            <a:prstGeom prst="line">
              <a:avLst/>
            </a:prstGeom>
            <a:noFill/>
            <a:ln w="19050" cap="flat" cmpd="sng" algn="ctr">
              <a:solidFill>
                <a:srgbClr val="4F81BD">
                  <a:shade val="95000"/>
                  <a:satMod val="105000"/>
                </a:srgbClr>
              </a:solidFill>
              <a:prstDash val="solid"/>
            </a:ln>
            <a:effectLst/>
          </p:spPr>
        </p:cxnSp>
        <p:cxnSp>
          <p:nvCxnSpPr>
            <p:cNvPr id="12" name="Straight Connector 11"/>
            <p:cNvCxnSpPr/>
            <p:nvPr/>
          </p:nvCxnSpPr>
          <p:spPr>
            <a:xfrm rot="16200000" flipH="1">
              <a:off x="2919409" y="3038477"/>
              <a:ext cx="2847978" cy="0"/>
            </a:xfrm>
            <a:prstGeom prst="line">
              <a:avLst/>
            </a:prstGeom>
            <a:noFill/>
            <a:ln w="19050" cap="flat" cmpd="sng" algn="ctr">
              <a:solidFill>
                <a:srgbClr val="4F81BD">
                  <a:shade val="95000"/>
                  <a:satMod val="105000"/>
                </a:srgbClr>
              </a:solidFill>
              <a:prstDash val="solid"/>
            </a:ln>
            <a:effectLst/>
          </p:spPr>
        </p:cxnSp>
        <p:cxnSp>
          <p:nvCxnSpPr>
            <p:cNvPr id="13" name="Straight Connector 12"/>
            <p:cNvCxnSpPr/>
            <p:nvPr/>
          </p:nvCxnSpPr>
          <p:spPr>
            <a:xfrm rot="16200000" flipH="1">
              <a:off x="1414464" y="3033713"/>
              <a:ext cx="771523" cy="0"/>
            </a:xfrm>
            <a:prstGeom prst="line">
              <a:avLst/>
            </a:prstGeom>
            <a:noFill/>
            <a:ln w="19050" cap="flat" cmpd="sng" algn="ctr">
              <a:solidFill>
                <a:srgbClr val="4F81BD">
                  <a:shade val="95000"/>
                  <a:satMod val="105000"/>
                </a:srgbClr>
              </a:solidFill>
              <a:prstDash val="solid"/>
            </a:ln>
            <a:effectLst/>
          </p:spPr>
        </p:cxnSp>
        <p:cxnSp>
          <p:nvCxnSpPr>
            <p:cNvPr id="14" name="Straight Connector 13"/>
            <p:cNvCxnSpPr/>
            <p:nvPr/>
          </p:nvCxnSpPr>
          <p:spPr>
            <a:xfrm flipV="1">
              <a:off x="1643063" y="2090738"/>
              <a:ext cx="3862387" cy="776288"/>
            </a:xfrm>
            <a:prstGeom prst="line">
              <a:avLst/>
            </a:prstGeom>
            <a:noFill/>
            <a:ln w="19050" cap="flat" cmpd="sng" algn="ctr">
              <a:solidFill>
                <a:srgbClr val="4F81BD">
                  <a:shade val="95000"/>
                  <a:satMod val="105000"/>
                </a:srgbClr>
              </a:solidFill>
              <a:prstDash val="solid"/>
            </a:ln>
            <a:effectLst/>
          </p:spPr>
        </p:cxnSp>
        <p:cxnSp>
          <p:nvCxnSpPr>
            <p:cNvPr id="15" name="Straight Connector 14"/>
            <p:cNvCxnSpPr/>
            <p:nvPr/>
          </p:nvCxnSpPr>
          <p:spPr>
            <a:xfrm flipV="1">
              <a:off x="1647825" y="3039442"/>
              <a:ext cx="4276725" cy="0"/>
            </a:xfrm>
            <a:prstGeom prst="line">
              <a:avLst/>
            </a:prstGeom>
            <a:noFill/>
            <a:ln w="19050" cap="flat" cmpd="sng" algn="ctr">
              <a:solidFill>
                <a:srgbClr val="C0504D">
                  <a:lumMod val="75000"/>
                </a:srgbClr>
              </a:solidFill>
              <a:prstDash val="solid"/>
              <a:tailEnd type="triangle"/>
            </a:ln>
            <a:effectLst/>
          </p:spPr>
        </p:cxnSp>
        <p:cxnSp>
          <p:nvCxnSpPr>
            <p:cNvPr id="16" name="Straight Connector 15"/>
            <p:cNvCxnSpPr/>
            <p:nvPr/>
          </p:nvCxnSpPr>
          <p:spPr>
            <a:xfrm>
              <a:off x="1643063" y="3186118"/>
              <a:ext cx="3857625" cy="785807"/>
            </a:xfrm>
            <a:prstGeom prst="line">
              <a:avLst/>
            </a:prstGeom>
            <a:noFill/>
            <a:ln w="19050" cap="flat" cmpd="sng" algn="ctr">
              <a:solidFill>
                <a:srgbClr val="4F81BD">
                  <a:shade val="95000"/>
                  <a:satMod val="105000"/>
                </a:srgbClr>
              </a:solidFill>
              <a:prstDash val="solid"/>
            </a:ln>
            <a:effectLst/>
          </p:spPr>
        </p:cxnSp>
        <p:cxnSp>
          <p:nvCxnSpPr>
            <p:cNvPr id="17" name="Straight Connector 16"/>
            <p:cNvCxnSpPr/>
            <p:nvPr/>
          </p:nvCxnSpPr>
          <p:spPr>
            <a:xfrm rot="5400000">
              <a:off x="1535888" y="3036090"/>
              <a:ext cx="928692" cy="4"/>
            </a:xfrm>
            <a:prstGeom prst="line">
              <a:avLst/>
            </a:prstGeom>
            <a:noFill/>
            <a:ln w="19050" cap="flat" cmpd="sng" algn="ctr">
              <a:solidFill>
                <a:srgbClr val="4F81BD">
                  <a:shade val="95000"/>
                  <a:satMod val="105000"/>
                </a:srgbClr>
              </a:solidFill>
              <a:prstDash val="solid"/>
            </a:ln>
            <a:effectLst/>
          </p:spPr>
        </p:cxnSp>
        <p:cxnSp>
          <p:nvCxnSpPr>
            <p:cNvPr id="18" name="Straight Connector 17"/>
            <p:cNvCxnSpPr/>
            <p:nvPr/>
          </p:nvCxnSpPr>
          <p:spPr>
            <a:xfrm rot="16200000" flipH="1">
              <a:off x="1669659" y="3038072"/>
              <a:ext cx="1118382" cy="0"/>
            </a:xfrm>
            <a:prstGeom prst="line">
              <a:avLst/>
            </a:prstGeom>
            <a:noFill/>
            <a:ln w="19050" cap="flat" cmpd="sng" algn="ctr">
              <a:solidFill>
                <a:srgbClr val="4F81BD">
                  <a:shade val="95000"/>
                  <a:satMod val="105000"/>
                </a:srgbClr>
              </a:solidFill>
              <a:prstDash val="solid"/>
            </a:ln>
            <a:effectLst/>
          </p:spPr>
        </p:cxnSp>
        <p:cxnSp>
          <p:nvCxnSpPr>
            <p:cNvPr id="19" name="Straight Connector 18"/>
            <p:cNvCxnSpPr/>
            <p:nvPr/>
          </p:nvCxnSpPr>
          <p:spPr>
            <a:xfrm rot="16200000" flipH="1">
              <a:off x="1833165" y="3038869"/>
              <a:ext cx="1351759" cy="0"/>
            </a:xfrm>
            <a:prstGeom prst="line">
              <a:avLst/>
            </a:prstGeom>
            <a:noFill/>
            <a:ln w="19050" cap="flat" cmpd="sng" algn="ctr">
              <a:solidFill>
                <a:srgbClr val="4F81BD">
                  <a:shade val="95000"/>
                  <a:satMod val="105000"/>
                </a:srgbClr>
              </a:solidFill>
              <a:prstDash val="solid"/>
            </a:ln>
            <a:effectLst/>
          </p:spPr>
        </p:cxnSp>
        <p:cxnSp>
          <p:nvCxnSpPr>
            <p:cNvPr id="20" name="Straight Connector 19"/>
            <p:cNvCxnSpPr/>
            <p:nvPr/>
          </p:nvCxnSpPr>
          <p:spPr>
            <a:xfrm rot="5400000">
              <a:off x="2036763" y="3036887"/>
              <a:ext cx="1628775" cy="0"/>
            </a:xfrm>
            <a:prstGeom prst="line">
              <a:avLst/>
            </a:prstGeom>
            <a:noFill/>
            <a:ln w="19050" cap="flat" cmpd="sng" algn="ctr">
              <a:solidFill>
                <a:srgbClr val="4F81BD">
                  <a:shade val="95000"/>
                  <a:satMod val="105000"/>
                </a:srgbClr>
              </a:solidFill>
              <a:prstDash val="solid"/>
            </a:ln>
            <a:effectLst/>
          </p:spPr>
        </p:cxnSp>
        <p:cxnSp>
          <p:nvCxnSpPr>
            <p:cNvPr id="21" name="Straight Connector 20"/>
            <p:cNvCxnSpPr/>
            <p:nvPr/>
          </p:nvCxnSpPr>
          <p:spPr>
            <a:xfrm rot="5400000">
              <a:off x="2285207" y="3040856"/>
              <a:ext cx="1958975" cy="0"/>
            </a:xfrm>
            <a:prstGeom prst="line">
              <a:avLst/>
            </a:prstGeom>
            <a:noFill/>
            <a:ln w="19050" cap="flat" cmpd="sng" algn="ctr">
              <a:solidFill>
                <a:srgbClr val="4F81BD">
                  <a:shade val="95000"/>
                  <a:satMod val="105000"/>
                </a:srgbClr>
              </a:solidFill>
              <a:prstDash val="solid"/>
            </a:ln>
            <a:effectLst/>
          </p:spPr>
        </p:cxnSp>
        <p:cxnSp>
          <p:nvCxnSpPr>
            <p:cNvPr id="22" name="Straight Connector 21"/>
            <p:cNvCxnSpPr/>
            <p:nvPr/>
          </p:nvCxnSpPr>
          <p:spPr>
            <a:xfrm rot="16200000" flipH="1">
              <a:off x="2572941" y="3038873"/>
              <a:ext cx="2355059" cy="0"/>
            </a:xfrm>
            <a:prstGeom prst="line">
              <a:avLst/>
            </a:prstGeom>
            <a:noFill/>
            <a:ln w="19050" cap="flat" cmpd="sng" algn="ctr">
              <a:solidFill>
                <a:srgbClr val="4F81BD">
                  <a:shade val="95000"/>
                  <a:satMod val="105000"/>
                </a:srgbClr>
              </a:solidFill>
              <a:prstDash val="solid"/>
            </a:ln>
            <a:effectLst/>
          </p:spPr>
        </p:cxnSp>
        <p:cxnSp>
          <p:nvCxnSpPr>
            <p:cNvPr id="23" name="Straight Connector 22"/>
            <p:cNvCxnSpPr/>
            <p:nvPr/>
          </p:nvCxnSpPr>
          <p:spPr>
            <a:xfrm rot="16200000" flipH="1">
              <a:off x="3343275" y="3033711"/>
              <a:ext cx="3429001" cy="0"/>
            </a:xfrm>
            <a:prstGeom prst="line">
              <a:avLst/>
            </a:prstGeom>
            <a:noFill/>
            <a:ln w="19050" cap="flat" cmpd="sng" algn="ctr">
              <a:solidFill>
                <a:srgbClr val="4F81BD">
                  <a:shade val="95000"/>
                  <a:satMod val="105000"/>
                </a:srgbClr>
              </a:solidFill>
              <a:prstDash val="solid"/>
            </a:ln>
            <a:effectLst/>
          </p:spPr>
        </p:cxnSp>
        <p:sp>
          <p:nvSpPr>
            <p:cNvPr id="24" name="Right Brace 23"/>
            <p:cNvSpPr/>
            <p:nvPr/>
          </p:nvSpPr>
          <p:spPr>
            <a:xfrm flipH="1">
              <a:off x="4157662" y="2328868"/>
              <a:ext cx="200026" cy="709613"/>
            </a:xfrm>
            <a:prstGeom prst="rightBrace">
              <a:avLst>
                <a:gd name="adj1" fmla="val 60714"/>
                <a:gd name="adj2" fmla="val 50000"/>
              </a:avLst>
            </a:prstGeom>
            <a:noFill/>
            <a:ln w="1905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a typeface="+mn-ea"/>
                <a:cs typeface="+mn-cs"/>
              </a:endParaRPr>
            </a:p>
          </p:txBody>
        </p:sp>
        <p:sp>
          <p:nvSpPr>
            <p:cNvPr id="25" name="Right Brace 24"/>
            <p:cNvSpPr/>
            <p:nvPr/>
          </p:nvSpPr>
          <p:spPr>
            <a:xfrm rot="5400000">
              <a:off x="4610100" y="2771781"/>
              <a:ext cx="176212" cy="709613"/>
            </a:xfrm>
            <a:prstGeom prst="rightBrace">
              <a:avLst>
                <a:gd name="adj1" fmla="val 67793"/>
                <a:gd name="adj2" fmla="val 50000"/>
              </a:avLst>
            </a:prstGeom>
            <a:noFill/>
            <a:ln w="1905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a typeface="+mn-ea"/>
                <a:cs typeface="+mn-cs"/>
              </a:endParaRPr>
            </a:p>
          </p:txBody>
        </p:sp>
        <p:cxnSp>
          <p:nvCxnSpPr>
            <p:cNvPr id="26" name="Straight Connector 25"/>
            <p:cNvCxnSpPr/>
            <p:nvPr/>
          </p:nvCxnSpPr>
          <p:spPr>
            <a:xfrm>
              <a:off x="857224" y="3037413"/>
              <a:ext cx="787426" cy="320803"/>
            </a:xfrm>
            <a:prstGeom prst="line">
              <a:avLst/>
            </a:prstGeom>
            <a:noFill/>
            <a:ln w="19050" cap="flat" cmpd="sng" algn="ctr">
              <a:solidFill>
                <a:srgbClr val="4F81BD">
                  <a:shade val="95000"/>
                  <a:satMod val="105000"/>
                </a:srgbClr>
              </a:solidFill>
              <a:prstDash val="sysDash"/>
            </a:ln>
            <a:effectLst/>
          </p:spPr>
        </p:cxnSp>
        <p:cxnSp>
          <p:nvCxnSpPr>
            <p:cNvPr id="27" name="Straight Connector 26"/>
            <p:cNvCxnSpPr/>
            <p:nvPr/>
          </p:nvCxnSpPr>
          <p:spPr>
            <a:xfrm flipV="1">
              <a:off x="852488" y="2705100"/>
              <a:ext cx="813922" cy="331598"/>
            </a:xfrm>
            <a:prstGeom prst="line">
              <a:avLst/>
            </a:prstGeom>
            <a:noFill/>
            <a:ln w="19050" cap="flat" cmpd="sng" algn="ctr">
              <a:solidFill>
                <a:srgbClr val="4F81BD">
                  <a:shade val="95000"/>
                  <a:satMod val="105000"/>
                </a:srgbClr>
              </a:solidFill>
              <a:prstDash val="sysDash"/>
            </a:ln>
            <a:effectLst/>
          </p:spPr>
        </p:cxnSp>
        <p:cxnSp>
          <p:nvCxnSpPr>
            <p:cNvPr id="28" name="Straight Connector 27"/>
            <p:cNvCxnSpPr/>
            <p:nvPr/>
          </p:nvCxnSpPr>
          <p:spPr>
            <a:xfrm>
              <a:off x="864394" y="3039442"/>
              <a:ext cx="778669" cy="0"/>
            </a:xfrm>
            <a:prstGeom prst="line">
              <a:avLst/>
            </a:prstGeom>
            <a:noFill/>
            <a:ln w="19050" cap="flat" cmpd="sng" algn="ctr">
              <a:solidFill>
                <a:srgbClr val="C0504D">
                  <a:lumMod val="75000"/>
                </a:srgbClr>
              </a:solidFill>
              <a:prstDash val="sysDash"/>
              <a:headEnd type="none" w="med" len="med"/>
              <a:tailEnd type="none" w="med" len="med"/>
            </a:ln>
            <a:effectLst/>
          </p:spPr>
        </p:cxnSp>
        <p:sp>
          <p:nvSpPr>
            <p:cNvPr id="29" name="TextBox 28"/>
            <p:cNvSpPr txBox="1"/>
            <p:nvPr/>
          </p:nvSpPr>
          <p:spPr>
            <a:xfrm>
              <a:off x="3836878" y="2500306"/>
              <a:ext cx="4395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h</a:t>
              </a:r>
              <a:r>
                <a:rPr kumimoji="0" lang="sv-SE" sz="2400" b="0" i="0" u="none" strike="noStrike" kern="0" cap="none" spc="0" normalizeH="0" baseline="-25000" noProof="0" dirty="0" smtClean="0">
                  <a:ln>
                    <a:noFill/>
                  </a:ln>
                  <a:solidFill>
                    <a:prstClr val="black"/>
                  </a:solidFill>
                  <a:effectLst/>
                  <a:uLnTx/>
                  <a:uFillTx/>
                </a:rPr>
                <a:t>k</a:t>
              </a:r>
              <a:endParaRPr kumimoji="0" lang="en-US" sz="2400" b="0" i="0" u="none" strike="noStrike" kern="0" cap="none" spc="0" normalizeH="0" baseline="-25000" noProof="0" dirty="0" smtClean="0">
                <a:ln>
                  <a:noFill/>
                </a:ln>
                <a:solidFill>
                  <a:prstClr val="black"/>
                </a:solidFill>
                <a:effectLst/>
                <a:uLnTx/>
                <a:uFillTx/>
              </a:endParaRPr>
            </a:p>
          </p:txBody>
        </p:sp>
        <p:sp>
          <p:nvSpPr>
            <p:cNvPr id="30" name="TextBox 29"/>
            <p:cNvSpPr txBox="1"/>
            <p:nvPr/>
          </p:nvSpPr>
          <p:spPr>
            <a:xfrm>
              <a:off x="4286248" y="3216274"/>
              <a:ext cx="84830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d</a:t>
              </a:r>
              <a:r>
                <a:rPr kumimoji="0" lang="sv-SE" sz="2400" b="0" i="0" u="none" strike="noStrike" kern="0" cap="none" spc="0" normalizeH="0" baseline="-25000" noProof="0" dirty="0" smtClean="0">
                  <a:ln>
                    <a:noFill/>
                  </a:ln>
                  <a:solidFill>
                    <a:prstClr val="black"/>
                  </a:solidFill>
                  <a:effectLst/>
                  <a:uLnTx/>
                  <a:uFillTx/>
                </a:rPr>
                <a:t>k</a:t>
              </a:r>
              <a:r>
                <a:rPr kumimoji="0" lang="sv-SE" sz="2400" b="0" i="0" u="none" strike="noStrike" kern="0" cap="none" spc="0" normalizeH="0" baseline="0" noProof="0" dirty="0" smtClean="0">
                  <a:ln>
                    <a:noFill/>
                  </a:ln>
                  <a:solidFill>
                    <a:prstClr val="black"/>
                  </a:solidFill>
                  <a:effectLst/>
                  <a:uLnTx/>
                  <a:uFillTx/>
                </a:rPr>
                <a:t>=h</a:t>
              </a:r>
              <a:r>
                <a:rPr kumimoji="0" lang="sv-SE" sz="2400" b="0" i="0" u="none" strike="noStrike" kern="0" cap="none" spc="0" normalizeH="0" baseline="-25000" noProof="0" dirty="0" smtClean="0">
                  <a:ln>
                    <a:noFill/>
                  </a:ln>
                  <a:solidFill>
                    <a:prstClr val="black"/>
                  </a:solidFill>
                  <a:effectLst/>
                  <a:uLnTx/>
                  <a:uFillTx/>
                </a:rPr>
                <a:t>k</a:t>
              </a:r>
              <a:endParaRPr kumimoji="0" lang="en-US" sz="2400" b="0" i="0" u="none" strike="noStrike" kern="0" cap="none" spc="0" normalizeH="0" baseline="-25000" noProof="0" dirty="0" smtClean="0">
                <a:ln>
                  <a:noFill/>
                </a:ln>
                <a:solidFill>
                  <a:prstClr val="black"/>
                </a:solidFill>
                <a:effectLst/>
                <a:uLnTx/>
                <a:uFillTx/>
              </a:endParaRPr>
            </a:p>
          </p:txBody>
        </p:sp>
        <p:sp>
          <p:nvSpPr>
            <p:cNvPr id="31" name="TextBox 30"/>
            <p:cNvSpPr txBox="1"/>
            <p:nvPr/>
          </p:nvSpPr>
          <p:spPr>
            <a:xfrm>
              <a:off x="5684557" y="2589722"/>
              <a:ext cx="32893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prstClr val="black"/>
                  </a:solidFill>
                  <a:effectLst/>
                  <a:uLnTx/>
                  <a:uFillTx/>
                </a:rPr>
                <a:t>Z</a:t>
              </a:r>
              <a:endParaRPr kumimoji="0" lang="en-US" sz="2400" b="0" i="0" u="none" strike="noStrike" kern="0" cap="none" spc="0" normalizeH="0" baseline="0" noProof="0" dirty="0" smtClean="0">
                <a:ln>
                  <a:noFill/>
                </a:ln>
                <a:solidFill>
                  <a:prstClr val="black"/>
                </a:solidFill>
                <a:effectLst/>
                <a:uLnTx/>
                <a:uFillTx/>
              </a:endParaRPr>
            </a:p>
          </p:txBody>
        </p:sp>
        <p:cxnSp>
          <p:nvCxnSpPr>
            <p:cNvPr id="32" name="Straight Connector 31"/>
            <p:cNvCxnSpPr/>
            <p:nvPr/>
          </p:nvCxnSpPr>
          <p:spPr>
            <a:xfrm rot="10800000">
              <a:off x="1643042" y="1714489"/>
              <a:ext cx="1588" cy="1321603"/>
            </a:xfrm>
            <a:prstGeom prst="line">
              <a:avLst/>
            </a:prstGeom>
            <a:noFill/>
            <a:ln w="19050" cap="flat" cmpd="sng" algn="ctr">
              <a:solidFill>
                <a:srgbClr val="C0504D">
                  <a:lumMod val="75000"/>
                </a:srgbClr>
              </a:solidFill>
              <a:prstDash val="solid"/>
              <a:tailEnd type="triangle"/>
            </a:ln>
            <a:effectLst/>
          </p:spPr>
        </p:cxnSp>
        <p:sp>
          <p:nvSpPr>
            <p:cNvPr id="33" name="TextBox 32"/>
            <p:cNvSpPr txBox="1"/>
            <p:nvPr/>
          </p:nvSpPr>
          <p:spPr>
            <a:xfrm>
              <a:off x="1357290" y="1416594"/>
              <a:ext cx="3353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prstClr val="black"/>
                  </a:solidFill>
                  <a:effectLst/>
                  <a:uLnTx/>
                  <a:uFillTx/>
                </a:rPr>
                <a:t>Y</a:t>
              </a:r>
              <a:endParaRPr kumimoji="0" lang="en-US" sz="2400" b="0" i="0" u="none" strike="noStrike" kern="0" cap="none" spc="0" normalizeH="0" baseline="0" noProof="0" dirty="0" smtClean="0">
                <a:ln>
                  <a:noFill/>
                </a:ln>
                <a:solidFill>
                  <a:prstClr val="black"/>
                </a:solidFill>
                <a:effectLst/>
                <a:uLnTx/>
                <a:uFillTx/>
              </a:endParaRPr>
            </a:p>
          </p:txBody>
        </p:sp>
        <p:cxnSp>
          <p:nvCxnSpPr>
            <p:cNvPr id="34" name="Straight Connector 33"/>
            <p:cNvCxnSpPr/>
            <p:nvPr/>
          </p:nvCxnSpPr>
          <p:spPr>
            <a:xfrm>
              <a:off x="4341017" y="1141396"/>
              <a:ext cx="714380" cy="1588"/>
            </a:xfrm>
            <a:prstGeom prst="line">
              <a:avLst/>
            </a:prstGeom>
            <a:noFill/>
            <a:ln w="19050" cap="flat" cmpd="sng" algn="ctr">
              <a:solidFill>
                <a:sysClr val="window" lastClr="FFFFFF">
                  <a:lumMod val="75000"/>
                </a:sysClr>
              </a:solidFill>
              <a:prstDash val="sysDash"/>
            </a:ln>
            <a:effectLst/>
          </p:spPr>
        </p:cxnSp>
        <p:cxnSp>
          <p:nvCxnSpPr>
            <p:cNvPr id="35" name="Straight Connector 34"/>
            <p:cNvCxnSpPr/>
            <p:nvPr/>
          </p:nvCxnSpPr>
          <p:spPr>
            <a:xfrm rot="5400000">
              <a:off x="4972765" y="1229915"/>
              <a:ext cx="173831" cy="0"/>
            </a:xfrm>
            <a:prstGeom prst="line">
              <a:avLst/>
            </a:prstGeom>
            <a:noFill/>
            <a:ln w="19050" cap="flat" cmpd="sng" algn="ctr">
              <a:solidFill>
                <a:srgbClr val="9BBB59">
                  <a:shade val="95000"/>
                  <a:satMod val="105000"/>
                </a:srgbClr>
              </a:solidFill>
              <a:prstDash val="sysDash"/>
            </a:ln>
            <a:effectLst/>
          </p:spPr>
        </p:cxnSp>
        <p:sp>
          <p:nvSpPr>
            <p:cNvPr id="36" name="TextBox 35"/>
            <p:cNvSpPr txBox="1"/>
            <p:nvPr/>
          </p:nvSpPr>
          <p:spPr>
            <a:xfrm>
              <a:off x="3929058" y="714356"/>
              <a:ext cx="84830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near</a:t>
              </a:r>
              <a:r>
                <a:rPr kumimoji="0" lang="sv-SE" sz="2400" b="0" i="0" u="none" strike="noStrike" kern="0" cap="none" spc="0" normalizeH="0" baseline="-25000" noProof="0" dirty="0" smtClean="0">
                  <a:ln>
                    <a:noFill/>
                  </a:ln>
                  <a:solidFill>
                    <a:prstClr val="black"/>
                  </a:solidFill>
                  <a:effectLst/>
                  <a:uLnTx/>
                  <a:uFillTx/>
                </a:rPr>
                <a:t>k</a:t>
              </a:r>
              <a:endParaRPr kumimoji="0" lang="en-US" sz="2400" b="0" i="0" u="none" strike="noStrike" kern="0" cap="none" spc="0" normalizeH="0" baseline="-25000" noProof="0" dirty="0" smtClean="0">
                <a:ln>
                  <a:noFill/>
                </a:ln>
                <a:solidFill>
                  <a:prstClr val="black"/>
                </a:solidFill>
                <a:effectLst/>
                <a:uLnTx/>
                <a:uFillTx/>
              </a:endParaRPr>
            </a:p>
          </p:txBody>
        </p:sp>
        <p:sp>
          <p:nvSpPr>
            <p:cNvPr id="37" name="TextBox 36"/>
            <p:cNvSpPr txBox="1"/>
            <p:nvPr/>
          </p:nvSpPr>
          <p:spPr>
            <a:xfrm>
              <a:off x="4786314" y="752757"/>
              <a:ext cx="62106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far</a:t>
              </a:r>
              <a:r>
                <a:rPr kumimoji="0" lang="sv-SE" sz="2400" b="0" i="0" u="none" strike="noStrike" kern="0" cap="none" spc="0" normalizeH="0" baseline="-25000" noProof="0" dirty="0" smtClean="0">
                  <a:ln>
                    <a:noFill/>
                  </a:ln>
                  <a:solidFill>
                    <a:prstClr val="black"/>
                  </a:solidFill>
                  <a:effectLst/>
                  <a:uLnTx/>
                  <a:uFillTx/>
                </a:rPr>
                <a:t>k</a:t>
              </a:r>
              <a:endParaRPr kumimoji="0" lang="en-US" sz="2400" b="0" i="0" u="none" strike="noStrike" kern="0" cap="none" spc="0" normalizeH="0" baseline="-25000" noProof="0" dirty="0" smtClean="0">
                <a:ln>
                  <a:noFill/>
                </a:ln>
                <a:solidFill>
                  <a:prstClr val="black"/>
                </a:solidFill>
                <a:effectLst/>
                <a:uLnTx/>
                <a:uFillTx/>
              </a:endParaRPr>
            </a:p>
          </p:txBody>
        </p:sp>
        <p:sp>
          <p:nvSpPr>
            <p:cNvPr id="38" name="TextBox 37"/>
            <p:cNvSpPr txBox="1"/>
            <p:nvPr/>
          </p:nvSpPr>
          <p:spPr>
            <a:xfrm>
              <a:off x="1110538" y="3621923"/>
              <a:ext cx="7553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near</a:t>
              </a:r>
              <a:endParaRPr kumimoji="0" lang="en-US" sz="2400" b="0" i="0" u="none" strike="noStrike" kern="0" cap="none" spc="0" normalizeH="0" baseline="-25000" noProof="0" dirty="0" smtClean="0">
                <a:ln>
                  <a:noFill/>
                </a:ln>
                <a:solidFill>
                  <a:prstClr val="black"/>
                </a:solidFill>
                <a:effectLst/>
                <a:uLnTx/>
                <a:uFillTx/>
              </a:endParaRPr>
            </a:p>
          </p:txBody>
        </p:sp>
        <p:cxnSp>
          <p:nvCxnSpPr>
            <p:cNvPr id="39" name="Straight Connector 38"/>
            <p:cNvCxnSpPr/>
            <p:nvPr/>
          </p:nvCxnSpPr>
          <p:spPr>
            <a:xfrm rot="5400000">
              <a:off x="5429258" y="1071564"/>
              <a:ext cx="142877" cy="0"/>
            </a:xfrm>
            <a:prstGeom prst="line">
              <a:avLst/>
            </a:prstGeom>
            <a:noFill/>
            <a:ln w="19050" cap="flat" cmpd="sng" algn="ctr">
              <a:solidFill>
                <a:srgbClr val="9BBB59">
                  <a:shade val="95000"/>
                  <a:satMod val="105000"/>
                </a:srgbClr>
              </a:solidFill>
              <a:prstDash val="sysDash"/>
            </a:ln>
            <a:effectLst/>
          </p:spPr>
        </p:cxnSp>
        <p:sp>
          <p:nvSpPr>
            <p:cNvPr id="40" name="TextBox 39"/>
            <p:cNvSpPr txBox="1"/>
            <p:nvPr/>
          </p:nvSpPr>
          <p:spPr>
            <a:xfrm>
              <a:off x="5286380" y="642918"/>
              <a:ext cx="52809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far</a:t>
              </a:r>
              <a:endParaRPr kumimoji="0" lang="en-US" sz="2400" b="0" i="0" u="none" strike="noStrike" kern="0" cap="none" spc="0" normalizeH="0" baseline="-25000" noProof="0" dirty="0" smtClean="0">
                <a:ln>
                  <a:noFill/>
                </a:ln>
                <a:solidFill>
                  <a:prstClr val="black"/>
                </a:solidFill>
                <a:effectLst/>
                <a:uLnTx/>
                <a:uFillTx/>
              </a:endParaRPr>
            </a:p>
          </p:txBody>
        </p:sp>
      </p:grpSp>
    </p:spTree>
    <p:extLst>
      <p:ext uri="{BB962C8B-B14F-4D97-AF65-F5344CB8AC3E}">
        <p14:creationId xmlns:p14="http://schemas.microsoft.com/office/powerpoint/2010/main" val="3199653935"/>
      </p:ext>
    </p:extLst>
  </p:cSld>
  <p:clrMapOvr>
    <a:masterClrMapping/>
  </p:clrMapOvr>
  <mc:AlternateContent xmlns:mc="http://schemas.openxmlformats.org/markup-compatibility/2006" xmlns:p14="http://schemas.microsoft.com/office/powerpoint/2010/main">
    <mc:Choice Requires="p14">
      <p:transition p14:dur="250" advTm="135046">
        <p:fade/>
      </p:transition>
    </mc:Choice>
    <mc:Fallback xmlns="">
      <p:transition advTm="135046">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Clustered Solutions</a:t>
            </a:r>
            <a:endParaRPr lang="en-AU"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8333" y="809625"/>
            <a:ext cx="7027333" cy="3952874"/>
          </a:xfrm>
        </p:spPr>
      </p:pic>
    </p:spTree>
    <p:extLst>
      <p:ext uri="{BB962C8B-B14F-4D97-AF65-F5344CB8AC3E}">
        <p14:creationId xmlns:p14="http://schemas.microsoft.com/office/powerpoint/2010/main" val="25743211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Clustered Solutions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8333" y="809625"/>
            <a:ext cx="7027333" cy="3952875"/>
          </a:xfrm>
        </p:spPr>
      </p:pic>
    </p:spTree>
    <p:extLst>
      <p:ext uri="{BB962C8B-B14F-4D97-AF65-F5344CB8AC3E}">
        <p14:creationId xmlns:p14="http://schemas.microsoft.com/office/powerpoint/2010/main" val="385509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Clustered Solutions</a:t>
            </a:r>
            <a:endParaRPr lang="en-AU" dirty="0"/>
          </a:p>
        </p:txBody>
      </p:sp>
      <p:pic>
        <p:nvPicPr>
          <p:cNvPr id="9" name="sponza_clusters.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57275" y="809625"/>
            <a:ext cx="7027863" cy="3952875"/>
          </a:xfrm>
        </p:spPr>
      </p:pic>
    </p:spTree>
    <p:extLst>
      <p:ext uri="{BB962C8B-B14F-4D97-AF65-F5344CB8AC3E}">
        <p14:creationId xmlns:p14="http://schemas.microsoft.com/office/powerpoint/2010/main" val="1542814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Tiled Problems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58334" y="809625"/>
            <a:ext cx="7027331" cy="3952873"/>
          </a:xfrm>
        </p:spPr>
      </p:pic>
    </p:spTree>
    <p:extLst>
      <p:ext uri="{BB962C8B-B14F-4D97-AF65-F5344CB8AC3E}">
        <p14:creationId xmlns:p14="http://schemas.microsoft.com/office/powerpoint/2010/main" val="3299500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Clustered Solutions</a:t>
            </a:r>
            <a:endParaRPr lang="en-AU"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58333" y="809625"/>
            <a:ext cx="7027333" cy="3952874"/>
          </a:xfrm>
        </p:spPr>
      </p:pic>
    </p:spTree>
    <p:extLst>
      <p:ext uri="{BB962C8B-B14F-4D97-AF65-F5344CB8AC3E}">
        <p14:creationId xmlns:p14="http://schemas.microsoft.com/office/powerpoint/2010/main" val="3269381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Clustered Shading</a:t>
            </a:r>
            <a:endParaRPr lang="en-US" dirty="0"/>
          </a:p>
        </p:txBody>
      </p:sp>
      <p:pic>
        <p:nvPicPr>
          <p:cNvPr id="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895350"/>
            <a:ext cx="2551309" cy="36840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457200" y="1331394"/>
            <a:ext cx="8229600" cy="3469207"/>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AU" dirty="0" smtClean="0"/>
              <a:t>“Clustered Deferred </a:t>
            </a:r>
            <a:br>
              <a:rPr lang="en-AU" dirty="0" smtClean="0"/>
            </a:br>
            <a:r>
              <a:rPr lang="en-AU" dirty="0" smtClean="0"/>
              <a:t>and Forward Shading”</a:t>
            </a:r>
          </a:p>
          <a:p>
            <a:r>
              <a:rPr lang="en-AU" dirty="0" smtClean="0"/>
              <a:t>Olsson, </a:t>
            </a:r>
            <a:r>
              <a:rPr lang="en-AU" dirty="0" err="1" smtClean="0"/>
              <a:t>Billeter</a:t>
            </a:r>
            <a:r>
              <a:rPr lang="en-AU" dirty="0" smtClean="0"/>
              <a:t>, </a:t>
            </a:r>
            <a:r>
              <a:rPr lang="en-AU" dirty="0" err="1" smtClean="0"/>
              <a:t>Assarsson</a:t>
            </a:r>
            <a:endParaRPr lang="en-AU" dirty="0" smtClean="0"/>
          </a:p>
          <a:p>
            <a:r>
              <a:rPr lang="en-AU" dirty="0" smtClean="0"/>
              <a:t>HPG 2012</a:t>
            </a:r>
          </a:p>
          <a:p>
            <a:r>
              <a:rPr lang="en-AU" dirty="0" smtClean="0"/>
              <a:t>Extends Tiled Shading</a:t>
            </a:r>
            <a:endParaRPr lang="en-AU" dirty="0"/>
          </a:p>
        </p:txBody>
      </p:sp>
    </p:spTree>
    <p:extLst>
      <p:ext uri="{BB962C8B-B14F-4D97-AF65-F5344CB8AC3E}">
        <p14:creationId xmlns:p14="http://schemas.microsoft.com/office/powerpoint/2010/main" val="2671242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Clustered Solutions</a:t>
            </a:r>
            <a:endParaRPr lang="sv-S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8333" y="809625"/>
            <a:ext cx="7027333" cy="3952874"/>
          </a:xfrm>
        </p:spPr>
      </p:pic>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41326" t="7952" r="39156" b="57350"/>
          <a:stretch/>
        </p:blipFill>
        <p:spPr>
          <a:xfrm>
            <a:off x="3962400" y="1123949"/>
            <a:ext cx="1371600" cy="1371601"/>
          </a:xfrm>
          <a:prstGeom prst="rect">
            <a:avLst/>
          </a:prstGeom>
        </p:spPr>
      </p:pic>
    </p:spTree>
    <p:extLst>
      <p:ext uri="{BB962C8B-B14F-4D97-AF65-F5344CB8AC3E}">
        <p14:creationId xmlns:p14="http://schemas.microsoft.com/office/powerpoint/2010/main" val="83648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Clustered Solutions</a:t>
            </a:r>
            <a:endParaRPr lang="sv-S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8333" y="809625"/>
            <a:ext cx="7027333" cy="3952874"/>
          </a:xfrm>
        </p:spPr>
      </p:pic>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41326" t="7952" r="39156" b="57350"/>
          <a:stretch/>
        </p:blipFill>
        <p:spPr>
          <a:xfrm>
            <a:off x="3962400" y="1123949"/>
            <a:ext cx="1371600" cy="1371601"/>
          </a:xfrm>
          <a:prstGeom prst="rect">
            <a:avLst/>
          </a:prstGeom>
          <a:ln w="28575">
            <a:solidFill>
              <a:srgbClr val="C00000"/>
            </a:solidFill>
          </a:ln>
        </p:spPr>
      </p:pic>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41326" t="7952" r="39156" b="57350"/>
          <a:stretch/>
        </p:blipFill>
        <p:spPr>
          <a:xfrm>
            <a:off x="2590800" y="793465"/>
            <a:ext cx="4140565" cy="4140485"/>
          </a:xfrm>
          <a:prstGeom prst="rect">
            <a:avLst/>
          </a:prstGeom>
          <a:ln w="28575">
            <a:solidFill>
              <a:srgbClr val="C00000"/>
            </a:solidFill>
          </a:ln>
        </p:spPr>
      </p:pic>
    </p:spTree>
    <p:extLst>
      <p:ext uri="{BB962C8B-B14F-4D97-AF65-F5344CB8AC3E}">
        <p14:creationId xmlns:p14="http://schemas.microsoft.com/office/powerpoint/2010/main" val="347438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20000" decel="20000" fill="hold" nodeType="clickEffect">
                                  <p:stCondLst>
                                    <p:cond delay="0"/>
                                  </p:stCondLst>
                                  <p:childTnLst>
                                    <p:animScale>
                                      <p:cBhvr>
                                        <p:cTn id="6" dur="500" fill="hold"/>
                                        <p:tgtEl>
                                          <p:spTgt spid="5"/>
                                        </p:tgtEl>
                                      </p:cBhvr>
                                      <p:by x="300000" y="300000"/>
                                    </p:animScale>
                                  </p:childTnLst>
                                </p:cTn>
                              </p:par>
                              <p:par>
                                <p:cTn id="7" presetID="42" presetClass="path" presetSubtype="0" accel="20000" decel="20000" fill="hold" nodeType="withEffect">
                                  <p:stCondLst>
                                    <p:cond delay="0"/>
                                  </p:stCondLst>
                                  <p:childTnLst>
                                    <p:animMotion origin="layout" path="M -3.33333E-6 -1.85185E-6 L -3.33333E-6 0.20741 " pathEditMode="relative" rAng="0" ptsTypes="AA">
                                      <p:cBhvr>
                                        <p:cTn id="8" dur="500" fill="hold"/>
                                        <p:tgtEl>
                                          <p:spTgt spid="5"/>
                                        </p:tgtEl>
                                        <p:attrNameLst>
                                          <p:attrName>ppt_x</p:attrName>
                                          <p:attrName>ppt_y</p:attrName>
                                        </p:attrNameLst>
                                      </p:cBhvr>
                                      <p:rCtr x="0" y="10370"/>
                                    </p:animMotion>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Clustered Solutions</a:t>
            </a:r>
            <a:endParaRPr lang="en-AU"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8334" y="809625"/>
            <a:ext cx="7027331" cy="3952873"/>
          </a:xfrm>
        </p:spPr>
      </p:pic>
      <p:sp>
        <p:nvSpPr>
          <p:cNvPr id="5" name="Content Placeholder 2"/>
          <p:cNvSpPr txBox="1">
            <a:spLocks/>
          </p:cNvSpPr>
          <p:nvPr/>
        </p:nvSpPr>
        <p:spPr>
          <a:xfrm>
            <a:off x="5486400" y="895350"/>
            <a:ext cx="2971800" cy="16764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Clusters – 3D</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r>
              <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Games – 3D</a:t>
            </a:r>
          </a:p>
          <a:p>
            <a:pPr lvl="1"/>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Yay</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392487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Tiled Problems</a:t>
            </a:r>
            <a:endParaRPr lang="en-AU"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8334" y="809625"/>
            <a:ext cx="7027331" cy="3952873"/>
          </a:xfrm>
        </p:spPr>
      </p:pic>
      <p:pic>
        <p:nvPicPr>
          <p:cNvPr id="8" name="Content Placeholder 3"/>
          <p:cNvPicPr>
            <a:picLocks noChangeAspect="1"/>
          </p:cNvPicPr>
          <p:nvPr/>
        </p:nvPicPr>
        <p:blipFill rotWithShape="1">
          <a:blip r:embed="rId4" cstate="print">
            <a:extLst>
              <a:ext uri="{28A0092B-C50C-407E-A947-70E740481C1C}">
                <a14:useLocalDpi xmlns:a14="http://schemas.microsoft.com/office/drawing/2010/main" val="0"/>
              </a:ext>
            </a:extLst>
          </a:blip>
          <a:srcRect l="13828" t="18248" r="31158" b="32289"/>
          <a:stretch/>
        </p:blipFill>
        <p:spPr>
          <a:xfrm>
            <a:off x="2030400" y="1530000"/>
            <a:ext cx="3867150" cy="1955800"/>
          </a:xfrm>
          <a:prstGeom prst="rect">
            <a:avLst/>
          </a:prstGeom>
          <a:ln w="1905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6598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8"/>
                                        </p:tgtEl>
                                      </p:cBhvr>
                                      <p:by x="200000" y="200000"/>
                                    </p:animScale>
                                  </p:childTnLst>
                                </p:cTn>
                              </p:par>
                              <p:par>
                                <p:cTn id="7" presetID="42" presetClass="path" presetSubtype="0" fill="hold" nodeType="withEffect">
                                  <p:stCondLst>
                                    <p:cond delay="0"/>
                                  </p:stCondLst>
                                  <p:childTnLst>
                                    <p:animMotion origin="layout" path="M 3.05556E-6 -4.32099E-6 L 0.07205 0.06173 " pathEditMode="relative" rAng="0" ptsTypes="AA">
                                      <p:cBhvr>
                                        <p:cTn id="8" dur="500" fill="hold"/>
                                        <p:tgtEl>
                                          <p:spTgt spid="8"/>
                                        </p:tgtEl>
                                        <p:attrNameLst>
                                          <p:attrName>ppt_x</p:attrName>
                                          <p:attrName>ppt_y</p:attrName>
                                        </p:attrNameLst>
                                      </p:cBhvr>
                                      <p:rCtr x="3594" y="30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3012" t="17350" r="30737" b="32046"/>
          <a:stretch/>
        </p:blipFill>
        <p:spPr>
          <a:xfrm>
            <a:off x="762000" y="794447"/>
            <a:ext cx="7772400" cy="3933076"/>
          </a:xfrm>
          <a:prstGeom prst="rect">
            <a:avLst/>
          </a:prstGeom>
          <a:ln w="19050" cap="sq">
            <a:no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sv-SE" dirty="0" smtClean="0"/>
              <a:t>Tiled Problems</a:t>
            </a:r>
            <a:endParaRPr lang="en-AU" dirty="0"/>
          </a:p>
        </p:txBody>
      </p:sp>
      <p:sp>
        <p:nvSpPr>
          <p:cNvPr id="5" name="Content Placeholder 2"/>
          <p:cNvSpPr txBox="1">
            <a:spLocks/>
          </p:cNvSpPr>
          <p:nvPr/>
        </p:nvSpPr>
        <p:spPr>
          <a:xfrm>
            <a:off x="5486400" y="895350"/>
            <a:ext cx="2971800" cy="10668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Intersects no lights</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7" name="Rounded Rectangle 6"/>
          <p:cNvSpPr/>
          <p:nvPr/>
        </p:nvSpPr>
        <p:spPr>
          <a:xfrm>
            <a:off x="7010400" y="3562350"/>
            <a:ext cx="609600" cy="533400"/>
          </a:xfrm>
          <a:prstGeom prst="roundRect">
            <a:avLst/>
          </a:prstGeom>
          <a:no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9936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3012" t="17350" r="30737" b="32046"/>
          <a:stretch/>
        </p:blipFill>
        <p:spPr>
          <a:xfrm>
            <a:off x="762000" y="794447"/>
            <a:ext cx="7772400" cy="3933076"/>
          </a:xfrm>
          <a:prstGeom prst="rect">
            <a:avLst/>
          </a:prstGeom>
          <a:ln w="19050" cap="sq">
            <a:no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sv-SE" dirty="0" smtClean="0"/>
              <a:t>Tiled Problems</a:t>
            </a:r>
            <a:endParaRPr lang="en-AU" dirty="0"/>
          </a:p>
        </p:txBody>
      </p:sp>
      <p:sp>
        <p:nvSpPr>
          <p:cNvPr id="5" name="Content Placeholder 2"/>
          <p:cNvSpPr txBox="1">
            <a:spLocks/>
          </p:cNvSpPr>
          <p:nvPr/>
        </p:nvSpPr>
        <p:spPr>
          <a:xfrm>
            <a:off x="5486400" y="895350"/>
            <a:ext cx="2971800" cy="1066800"/>
          </a:xfrm>
          <a:prstGeom prst="rect">
            <a:avLst/>
          </a:prstGeom>
          <a:solidFill>
            <a:srgbClr val="000000">
              <a:alpha val="30196"/>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Intersects 2 lights</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Rounded Rectangle 5"/>
          <p:cNvSpPr/>
          <p:nvPr/>
        </p:nvSpPr>
        <p:spPr>
          <a:xfrm>
            <a:off x="838200" y="895350"/>
            <a:ext cx="914400" cy="762000"/>
          </a:xfrm>
          <a:prstGeom prst="roundRect">
            <a:avLst/>
          </a:prstGeom>
          <a:no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2795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Clustered Shading – Algorithm</a:t>
            </a:r>
            <a:endParaRPr lang="en-AU" dirty="0"/>
          </a:p>
        </p:txBody>
      </p:sp>
      <p:sp>
        <p:nvSpPr>
          <p:cNvPr id="3" name="Content Placeholder 2"/>
          <p:cNvSpPr>
            <a:spLocks noGrp="1"/>
          </p:cNvSpPr>
          <p:nvPr>
            <p:ph idx="1"/>
          </p:nvPr>
        </p:nvSpPr>
        <p:spPr/>
        <p:txBody>
          <a:bodyPr>
            <a:normAutofit lnSpcReduction="10000"/>
          </a:bodyPr>
          <a:lstStyle/>
          <a:p>
            <a:r>
              <a:rPr lang="en-AU" dirty="0" smtClean="0">
                <a:solidFill>
                  <a:schemeClr val="tx1">
                    <a:lumMod val="65000"/>
                    <a:lumOff val="35000"/>
                  </a:schemeClr>
                </a:solidFill>
              </a:rPr>
              <a:t>Rasterize G-Buffers</a:t>
            </a:r>
          </a:p>
          <a:p>
            <a:pPr lvl="1"/>
            <a:r>
              <a:rPr lang="en-AU" dirty="0" smtClean="0">
                <a:solidFill>
                  <a:schemeClr val="tx1">
                    <a:lumMod val="65000"/>
                    <a:lumOff val="35000"/>
                  </a:schemeClr>
                </a:solidFill>
              </a:rPr>
              <a:t>Forward: pre-z pass</a:t>
            </a:r>
          </a:p>
          <a:p>
            <a:r>
              <a:rPr lang="en-AU" dirty="0" smtClean="0"/>
              <a:t>Cluster assignment</a:t>
            </a:r>
          </a:p>
          <a:p>
            <a:r>
              <a:rPr lang="en-AU" dirty="0" smtClean="0"/>
              <a:t>Find unique clusters</a:t>
            </a:r>
          </a:p>
          <a:p>
            <a:r>
              <a:rPr lang="en-AU" dirty="0" smtClean="0"/>
              <a:t>Assign lights to clusters</a:t>
            </a:r>
          </a:p>
          <a:p>
            <a:r>
              <a:rPr lang="en-AU" dirty="0" smtClean="0">
                <a:solidFill>
                  <a:schemeClr val="tx1">
                    <a:lumMod val="65000"/>
                    <a:lumOff val="35000"/>
                  </a:schemeClr>
                </a:solidFill>
              </a:rPr>
              <a:t>Shade view samples</a:t>
            </a:r>
          </a:p>
          <a:p>
            <a:pPr lvl="1"/>
            <a:r>
              <a:rPr lang="en-AU" dirty="0" smtClean="0">
                <a:solidFill>
                  <a:schemeClr val="tx1">
                    <a:lumMod val="65000"/>
                    <a:lumOff val="35000"/>
                  </a:schemeClr>
                </a:solidFill>
              </a:rPr>
              <a:t>Deferred: Full screen pass</a:t>
            </a:r>
          </a:p>
          <a:p>
            <a:pPr lvl="1"/>
            <a:r>
              <a:rPr lang="en-AU" dirty="0" smtClean="0">
                <a:solidFill>
                  <a:schemeClr val="tx1">
                    <a:lumMod val="65000"/>
                    <a:lumOff val="35000"/>
                  </a:schemeClr>
                </a:solidFill>
              </a:rPr>
              <a:t>Forward: Geometry pass</a:t>
            </a:r>
            <a:endParaRPr lang="en-AU" dirty="0">
              <a:solidFill>
                <a:schemeClr val="tx1">
                  <a:lumMod val="65000"/>
                  <a:lumOff val="35000"/>
                </a:schemeClr>
              </a:solidFill>
            </a:endParaRPr>
          </a:p>
        </p:txBody>
      </p:sp>
    </p:spTree>
    <p:extLst>
      <p:ext uri="{BB962C8B-B14F-4D97-AF65-F5344CB8AC3E}">
        <p14:creationId xmlns:p14="http://schemas.microsoft.com/office/powerpoint/2010/main" val="2323345121"/>
      </p:ext>
    </p:extLst>
  </p:cSld>
  <p:clrMapOvr>
    <a:masterClrMapping/>
  </p:clrMapOvr>
  <mc:AlternateContent xmlns:mc="http://schemas.openxmlformats.org/markup-compatibility/2006" xmlns:p14="http://schemas.microsoft.com/office/powerpoint/2010/main">
    <mc:Choice Requires="p14">
      <p:transition p14:dur="250" advTm="75704">
        <p:fade/>
      </p:transition>
    </mc:Choice>
    <mc:Fallback xmlns="">
      <p:transition advTm="75704">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Assignment</a:t>
            </a:r>
            <a:endParaRPr lang="en-AU" dirty="0"/>
          </a:p>
        </p:txBody>
      </p:sp>
      <p:sp>
        <p:nvSpPr>
          <p:cNvPr id="3" name="Content Placeholder 2"/>
          <p:cNvSpPr>
            <a:spLocks noGrp="1"/>
          </p:cNvSpPr>
          <p:nvPr>
            <p:ph idx="1"/>
          </p:nvPr>
        </p:nvSpPr>
        <p:spPr>
          <a:xfrm>
            <a:off x="457199" y="1040434"/>
            <a:ext cx="4278223" cy="3741116"/>
          </a:xfrm>
        </p:spPr>
        <p:txBody>
          <a:bodyPr/>
          <a:lstStyle/>
          <a:p>
            <a:r>
              <a:rPr lang="en-AU" dirty="0" smtClean="0"/>
              <a:t>Cluster key:</a:t>
            </a:r>
          </a:p>
          <a:p>
            <a:pPr lvl="1"/>
            <a:r>
              <a:rPr lang="en-AU" i="1" dirty="0" err="1" smtClean="0"/>
              <a:t>ck</a:t>
            </a:r>
            <a:r>
              <a:rPr lang="en-AU" dirty="0" smtClean="0"/>
              <a:t> = (</a:t>
            </a:r>
            <a:r>
              <a:rPr lang="en-AU" i="1" dirty="0" smtClean="0"/>
              <a:t>i, j, k</a:t>
            </a:r>
            <a:r>
              <a:rPr lang="en-AU" dirty="0" smtClean="0"/>
              <a:t>) integer tuple</a:t>
            </a:r>
          </a:p>
          <a:p>
            <a:r>
              <a:rPr lang="en-AU" i="1" dirty="0" smtClean="0"/>
              <a:t>i, j</a:t>
            </a:r>
            <a:r>
              <a:rPr lang="en-AU" dirty="0" smtClean="0"/>
              <a:t> = 2D tile id</a:t>
            </a:r>
          </a:p>
          <a:p>
            <a:pPr lvl="1"/>
            <a:r>
              <a:rPr lang="en-AU" dirty="0" err="1" smtClean="0"/>
              <a:t>gl_FragCoord.xy</a:t>
            </a:r>
            <a:endParaRPr lang="en-AU" dirty="0" smtClean="0"/>
          </a:p>
          <a:p>
            <a:r>
              <a:rPr lang="en-AU" i="1" dirty="0" smtClean="0"/>
              <a:t>k</a:t>
            </a:r>
            <a:r>
              <a:rPr lang="en-AU" dirty="0" smtClean="0"/>
              <a:t> = log(view space z)</a:t>
            </a:r>
          </a:p>
          <a:p>
            <a:endParaRPr lang="en-AU" dirty="0"/>
          </a:p>
        </p:txBody>
      </p:sp>
      <p:grpSp>
        <p:nvGrpSpPr>
          <p:cNvPr id="7" name="Group 6"/>
          <p:cNvGrpSpPr/>
          <p:nvPr/>
        </p:nvGrpSpPr>
        <p:grpSpPr>
          <a:xfrm>
            <a:off x="4126569" y="700433"/>
            <a:ext cx="4694590" cy="3737376"/>
            <a:chOff x="852488" y="642918"/>
            <a:chExt cx="5385076" cy="4287074"/>
          </a:xfrm>
        </p:grpSpPr>
        <p:cxnSp>
          <p:nvCxnSpPr>
            <p:cNvPr id="8" name="Straight Connector 7"/>
            <p:cNvCxnSpPr/>
            <p:nvPr/>
          </p:nvCxnSpPr>
          <p:spPr>
            <a:xfrm rot="16200000" flipH="1">
              <a:off x="1350169" y="1431134"/>
              <a:ext cx="576262" cy="0"/>
            </a:xfrm>
            <a:prstGeom prst="line">
              <a:avLst/>
            </a:prstGeom>
            <a:noFill/>
            <a:ln w="19050" cap="flat" cmpd="sng" algn="ctr">
              <a:solidFill>
                <a:srgbClr val="9BBB59">
                  <a:shade val="95000"/>
                  <a:satMod val="105000"/>
                </a:srgbClr>
              </a:solidFill>
              <a:prstDash val="sysDash"/>
            </a:ln>
            <a:effectLst/>
          </p:spPr>
        </p:cxnSp>
        <p:cxnSp>
          <p:nvCxnSpPr>
            <p:cNvPr id="9" name="Straight Connector 8"/>
            <p:cNvCxnSpPr/>
            <p:nvPr/>
          </p:nvCxnSpPr>
          <p:spPr>
            <a:xfrm rot="16200000" flipH="1">
              <a:off x="4092418" y="1371124"/>
              <a:ext cx="486724" cy="0"/>
            </a:xfrm>
            <a:prstGeom prst="line">
              <a:avLst/>
            </a:prstGeom>
            <a:noFill/>
            <a:ln w="19050" cap="flat" cmpd="sng" algn="ctr">
              <a:solidFill>
                <a:srgbClr val="9BBB59">
                  <a:shade val="95000"/>
                  <a:satMod val="105000"/>
                </a:srgbClr>
              </a:solidFill>
              <a:prstDash val="sysDash"/>
            </a:ln>
            <a:effectLst/>
          </p:spPr>
        </p:cxnSp>
        <p:sp>
          <p:nvSpPr>
            <p:cNvPr id="10" name="Rectangle 9"/>
            <p:cNvSpPr/>
            <p:nvPr/>
          </p:nvSpPr>
          <p:spPr>
            <a:xfrm>
              <a:off x="4343407" y="2326472"/>
              <a:ext cx="710532" cy="710532"/>
            </a:xfrm>
            <a:prstGeom prst="rect">
              <a:avLst/>
            </a:prstGeom>
            <a:solidFill>
              <a:sysClr val="window" lastClr="FFFFFF">
                <a:lumMod val="85000"/>
              </a:sysClr>
            </a:solidFill>
            <a:ln w="190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11" name="Straight Connector 10"/>
            <p:cNvCxnSpPr/>
            <p:nvPr/>
          </p:nvCxnSpPr>
          <p:spPr>
            <a:xfrm rot="5400000">
              <a:off x="1320777" y="3036091"/>
              <a:ext cx="643736" cy="794"/>
            </a:xfrm>
            <a:prstGeom prst="line">
              <a:avLst/>
            </a:prstGeom>
            <a:noFill/>
            <a:ln w="19050" cap="flat" cmpd="sng" algn="ctr">
              <a:solidFill>
                <a:srgbClr val="4F81BD">
                  <a:shade val="95000"/>
                  <a:satMod val="105000"/>
                </a:srgbClr>
              </a:solidFill>
              <a:prstDash val="solid"/>
            </a:ln>
            <a:effectLst/>
          </p:spPr>
        </p:cxnSp>
        <p:cxnSp>
          <p:nvCxnSpPr>
            <p:cNvPr id="12" name="Straight Connector 11"/>
            <p:cNvCxnSpPr/>
            <p:nvPr/>
          </p:nvCxnSpPr>
          <p:spPr>
            <a:xfrm flipV="1">
              <a:off x="1643042" y="1142984"/>
              <a:ext cx="3857652" cy="1571636"/>
            </a:xfrm>
            <a:prstGeom prst="line">
              <a:avLst/>
            </a:prstGeom>
            <a:noFill/>
            <a:ln w="19050" cap="flat" cmpd="sng" algn="ctr">
              <a:solidFill>
                <a:srgbClr val="4F81BD">
                  <a:shade val="95000"/>
                  <a:satMod val="105000"/>
                </a:srgbClr>
              </a:solidFill>
              <a:prstDash val="solid"/>
            </a:ln>
            <a:effectLst/>
          </p:spPr>
        </p:cxnSp>
        <p:cxnSp>
          <p:nvCxnSpPr>
            <p:cNvPr id="13" name="Straight Connector 12"/>
            <p:cNvCxnSpPr/>
            <p:nvPr/>
          </p:nvCxnSpPr>
          <p:spPr>
            <a:xfrm>
              <a:off x="1643042" y="3357562"/>
              <a:ext cx="3857652" cy="1571636"/>
            </a:xfrm>
            <a:prstGeom prst="line">
              <a:avLst/>
            </a:prstGeom>
            <a:noFill/>
            <a:ln w="19050" cap="flat" cmpd="sng" algn="ctr">
              <a:solidFill>
                <a:srgbClr val="4F81BD">
                  <a:shade val="95000"/>
                  <a:satMod val="105000"/>
                </a:srgbClr>
              </a:solidFill>
              <a:prstDash val="solid"/>
            </a:ln>
            <a:effectLst/>
          </p:spPr>
        </p:cxnSp>
        <p:cxnSp>
          <p:nvCxnSpPr>
            <p:cNvPr id="14" name="Straight Connector 13"/>
            <p:cNvCxnSpPr/>
            <p:nvPr/>
          </p:nvCxnSpPr>
          <p:spPr>
            <a:xfrm rot="5400000">
              <a:off x="3607587" y="3036091"/>
              <a:ext cx="3786214" cy="1588"/>
            </a:xfrm>
            <a:prstGeom prst="line">
              <a:avLst/>
            </a:prstGeom>
            <a:noFill/>
            <a:ln w="19050" cap="flat" cmpd="sng" algn="ctr">
              <a:solidFill>
                <a:srgbClr val="4F81BD">
                  <a:shade val="95000"/>
                  <a:satMod val="105000"/>
                </a:srgbClr>
              </a:solidFill>
              <a:prstDash val="solid"/>
            </a:ln>
            <a:effectLst/>
          </p:spPr>
        </p:cxnSp>
        <p:cxnSp>
          <p:nvCxnSpPr>
            <p:cNvPr id="15" name="Straight Connector 14"/>
            <p:cNvCxnSpPr/>
            <p:nvPr/>
          </p:nvCxnSpPr>
          <p:spPr>
            <a:xfrm rot="16200000" flipH="1">
              <a:off x="2919409" y="3038477"/>
              <a:ext cx="2847978" cy="0"/>
            </a:xfrm>
            <a:prstGeom prst="line">
              <a:avLst/>
            </a:prstGeom>
            <a:noFill/>
            <a:ln w="19050" cap="flat" cmpd="sng" algn="ctr">
              <a:solidFill>
                <a:srgbClr val="4F81BD">
                  <a:shade val="95000"/>
                  <a:satMod val="105000"/>
                </a:srgbClr>
              </a:solidFill>
              <a:prstDash val="solid"/>
            </a:ln>
            <a:effectLst/>
          </p:spPr>
        </p:cxnSp>
        <p:cxnSp>
          <p:nvCxnSpPr>
            <p:cNvPr id="16" name="Straight Connector 15"/>
            <p:cNvCxnSpPr/>
            <p:nvPr/>
          </p:nvCxnSpPr>
          <p:spPr>
            <a:xfrm rot="16200000" flipH="1">
              <a:off x="1414464" y="3033713"/>
              <a:ext cx="771523" cy="0"/>
            </a:xfrm>
            <a:prstGeom prst="line">
              <a:avLst/>
            </a:prstGeom>
            <a:noFill/>
            <a:ln w="19050" cap="flat" cmpd="sng" algn="ctr">
              <a:solidFill>
                <a:srgbClr val="4F81BD">
                  <a:shade val="95000"/>
                  <a:satMod val="105000"/>
                </a:srgbClr>
              </a:solidFill>
              <a:prstDash val="solid"/>
            </a:ln>
            <a:effectLst/>
          </p:spPr>
        </p:cxnSp>
        <p:cxnSp>
          <p:nvCxnSpPr>
            <p:cNvPr id="17" name="Straight Connector 16"/>
            <p:cNvCxnSpPr/>
            <p:nvPr/>
          </p:nvCxnSpPr>
          <p:spPr>
            <a:xfrm flipV="1">
              <a:off x="1643063" y="2090738"/>
              <a:ext cx="3862387" cy="776288"/>
            </a:xfrm>
            <a:prstGeom prst="line">
              <a:avLst/>
            </a:prstGeom>
            <a:noFill/>
            <a:ln w="19050" cap="flat" cmpd="sng" algn="ctr">
              <a:solidFill>
                <a:srgbClr val="4F81BD">
                  <a:shade val="95000"/>
                  <a:satMod val="105000"/>
                </a:srgbClr>
              </a:solidFill>
              <a:prstDash val="solid"/>
            </a:ln>
            <a:effectLst/>
          </p:spPr>
        </p:cxnSp>
        <p:cxnSp>
          <p:nvCxnSpPr>
            <p:cNvPr id="18" name="Straight Connector 17"/>
            <p:cNvCxnSpPr/>
            <p:nvPr/>
          </p:nvCxnSpPr>
          <p:spPr>
            <a:xfrm flipV="1">
              <a:off x="1647825" y="3039442"/>
              <a:ext cx="4276725" cy="0"/>
            </a:xfrm>
            <a:prstGeom prst="line">
              <a:avLst/>
            </a:prstGeom>
            <a:noFill/>
            <a:ln w="19050" cap="flat" cmpd="sng" algn="ctr">
              <a:solidFill>
                <a:srgbClr val="C0504D">
                  <a:lumMod val="75000"/>
                </a:srgbClr>
              </a:solidFill>
              <a:prstDash val="solid"/>
              <a:tailEnd type="triangle"/>
            </a:ln>
            <a:effectLst/>
          </p:spPr>
        </p:cxnSp>
        <p:cxnSp>
          <p:nvCxnSpPr>
            <p:cNvPr id="19" name="Straight Connector 18"/>
            <p:cNvCxnSpPr/>
            <p:nvPr/>
          </p:nvCxnSpPr>
          <p:spPr>
            <a:xfrm>
              <a:off x="1643063" y="3186118"/>
              <a:ext cx="3857625" cy="785807"/>
            </a:xfrm>
            <a:prstGeom prst="line">
              <a:avLst/>
            </a:prstGeom>
            <a:noFill/>
            <a:ln w="19050" cap="flat" cmpd="sng" algn="ctr">
              <a:solidFill>
                <a:srgbClr val="4F81BD">
                  <a:shade val="95000"/>
                  <a:satMod val="105000"/>
                </a:srgbClr>
              </a:solidFill>
              <a:prstDash val="solid"/>
            </a:ln>
            <a:effectLst/>
          </p:spPr>
        </p:cxnSp>
        <p:cxnSp>
          <p:nvCxnSpPr>
            <p:cNvPr id="20" name="Straight Connector 19"/>
            <p:cNvCxnSpPr/>
            <p:nvPr/>
          </p:nvCxnSpPr>
          <p:spPr>
            <a:xfrm rot="5400000">
              <a:off x="1535888" y="3036090"/>
              <a:ext cx="928692" cy="4"/>
            </a:xfrm>
            <a:prstGeom prst="line">
              <a:avLst/>
            </a:prstGeom>
            <a:noFill/>
            <a:ln w="19050" cap="flat" cmpd="sng" algn="ctr">
              <a:solidFill>
                <a:srgbClr val="4F81BD">
                  <a:shade val="95000"/>
                  <a:satMod val="105000"/>
                </a:srgbClr>
              </a:solidFill>
              <a:prstDash val="solid"/>
            </a:ln>
            <a:effectLst/>
          </p:spPr>
        </p:cxnSp>
        <p:cxnSp>
          <p:nvCxnSpPr>
            <p:cNvPr id="21" name="Straight Connector 20"/>
            <p:cNvCxnSpPr/>
            <p:nvPr/>
          </p:nvCxnSpPr>
          <p:spPr>
            <a:xfrm rot="16200000" flipH="1">
              <a:off x="1669659" y="3038072"/>
              <a:ext cx="1118382" cy="0"/>
            </a:xfrm>
            <a:prstGeom prst="line">
              <a:avLst/>
            </a:prstGeom>
            <a:noFill/>
            <a:ln w="19050" cap="flat" cmpd="sng" algn="ctr">
              <a:solidFill>
                <a:srgbClr val="4F81BD">
                  <a:shade val="95000"/>
                  <a:satMod val="105000"/>
                </a:srgbClr>
              </a:solidFill>
              <a:prstDash val="solid"/>
            </a:ln>
            <a:effectLst/>
          </p:spPr>
        </p:cxnSp>
        <p:cxnSp>
          <p:nvCxnSpPr>
            <p:cNvPr id="22" name="Straight Connector 21"/>
            <p:cNvCxnSpPr/>
            <p:nvPr/>
          </p:nvCxnSpPr>
          <p:spPr>
            <a:xfrm rot="16200000" flipH="1">
              <a:off x="1833165" y="3038869"/>
              <a:ext cx="1351759" cy="0"/>
            </a:xfrm>
            <a:prstGeom prst="line">
              <a:avLst/>
            </a:prstGeom>
            <a:noFill/>
            <a:ln w="19050" cap="flat" cmpd="sng" algn="ctr">
              <a:solidFill>
                <a:srgbClr val="4F81BD">
                  <a:shade val="95000"/>
                  <a:satMod val="105000"/>
                </a:srgbClr>
              </a:solidFill>
              <a:prstDash val="solid"/>
            </a:ln>
            <a:effectLst/>
          </p:spPr>
        </p:cxnSp>
        <p:cxnSp>
          <p:nvCxnSpPr>
            <p:cNvPr id="23" name="Straight Connector 22"/>
            <p:cNvCxnSpPr/>
            <p:nvPr/>
          </p:nvCxnSpPr>
          <p:spPr>
            <a:xfrm rot="5400000">
              <a:off x="2036763" y="3036887"/>
              <a:ext cx="1628775" cy="0"/>
            </a:xfrm>
            <a:prstGeom prst="line">
              <a:avLst/>
            </a:prstGeom>
            <a:noFill/>
            <a:ln w="19050" cap="flat" cmpd="sng" algn="ctr">
              <a:solidFill>
                <a:srgbClr val="4F81BD">
                  <a:shade val="95000"/>
                  <a:satMod val="105000"/>
                </a:srgbClr>
              </a:solidFill>
              <a:prstDash val="solid"/>
            </a:ln>
            <a:effectLst/>
          </p:spPr>
        </p:cxnSp>
        <p:cxnSp>
          <p:nvCxnSpPr>
            <p:cNvPr id="24" name="Straight Connector 23"/>
            <p:cNvCxnSpPr/>
            <p:nvPr/>
          </p:nvCxnSpPr>
          <p:spPr>
            <a:xfrm rot="5400000">
              <a:off x="2285207" y="3040856"/>
              <a:ext cx="1958975" cy="0"/>
            </a:xfrm>
            <a:prstGeom prst="line">
              <a:avLst/>
            </a:prstGeom>
            <a:noFill/>
            <a:ln w="19050" cap="flat" cmpd="sng" algn="ctr">
              <a:solidFill>
                <a:srgbClr val="4F81BD">
                  <a:shade val="95000"/>
                  <a:satMod val="105000"/>
                </a:srgbClr>
              </a:solidFill>
              <a:prstDash val="solid"/>
            </a:ln>
            <a:effectLst/>
          </p:spPr>
        </p:cxnSp>
        <p:cxnSp>
          <p:nvCxnSpPr>
            <p:cNvPr id="25" name="Straight Connector 24"/>
            <p:cNvCxnSpPr/>
            <p:nvPr/>
          </p:nvCxnSpPr>
          <p:spPr>
            <a:xfrm rot="16200000" flipH="1">
              <a:off x="2572941" y="3038873"/>
              <a:ext cx="2355059" cy="0"/>
            </a:xfrm>
            <a:prstGeom prst="line">
              <a:avLst/>
            </a:prstGeom>
            <a:noFill/>
            <a:ln w="19050" cap="flat" cmpd="sng" algn="ctr">
              <a:solidFill>
                <a:srgbClr val="4F81BD">
                  <a:shade val="95000"/>
                  <a:satMod val="105000"/>
                </a:srgbClr>
              </a:solidFill>
              <a:prstDash val="solid"/>
            </a:ln>
            <a:effectLst/>
          </p:spPr>
        </p:cxnSp>
        <p:cxnSp>
          <p:nvCxnSpPr>
            <p:cNvPr id="26" name="Straight Connector 25"/>
            <p:cNvCxnSpPr/>
            <p:nvPr/>
          </p:nvCxnSpPr>
          <p:spPr>
            <a:xfrm rot="16200000" flipH="1">
              <a:off x="3343275" y="3033711"/>
              <a:ext cx="3429001" cy="0"/>
            </a:xfrm>
            <a:prstGeom prst="line">
              <a:avLst/>
            </a:prstGeom>
            <a:noFill/>
            <a:ln w="19050" cap="flat" cmpd="sng" algn="ctr">
              <a:solidFill>
                <a:srgbClr val="4F81BD">
                  <a:shade val="95000"/>
                  <a:satMod val="105000"/>
                </a:srgbClr>
              </a:solidFill>
              <a:prstDash val="solid"/>
            </a:ln>
            <a:effectLst/>
          </p:spPr>
        </p:cxnSp>
        <p:sp>
          <p:nvSpPr>
            <p:cNvPr id="27" name="Right Brace 26"/>
            <p:cNvSpPr/>
            <p:nvPr/>
          </p:nvSpPr>
          <p:spPr>
            <a:xfrm flipH="1">
              <a:off x="4157662" y="2328868"/>
              <a:ext cx="200026" cy="709613"/>
            </a:xfrm>
            <a:prstGeom prst="rightBrace">
              <a:avLst>
                <a:gd name="adj1" fmla="val 60714"/>
                <a:gd name="adj2" fmla="val 50000"/>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a typeface="+mn-ea"/>
                <a:cs typeface="+mn-cs"/>
              </a:endParaRPr>
            </a:p>
          </p:txBody>
        </p:sp>
        <p:sp>
          <p:nvSpPr>
            <p:cNvPr id="28" name="Right Brace 27"/>
            <p:cNvSpPr/>
            <p:nvPr/>
          </p:nvSpPr>
          <p:spPr>
            <a:xfrm rot="5400000">
              <a:off x="4610100" y="2771781"/>
              <a:ext cx="176212" cy="709613"/>
            </a:xfrm>
            <a:prstGeom prst="rightBrace">
              <a:avLst>
                <a:gd name="adj1" fmla="val 67793"/>
                <a:gd name="adj2" fmla="val 50000"/>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a typeface="+mn-ea"/>
                <a:cs typeface="+mn-cs"/>
              </a:endParaRPr>
            </a:p>
          </p:txBody>
        </p:sp>
        <p:cxnSp>
          <p:nvCxnSpPr>
            <p:cNvPr id="29" name="Straight Connector 28"/>
            <p:cNvCxnSpPr/>
            <p:nvPr/>
          </p:nvCxnSpPr>
          <p:spPr>
            <a:xfrm>
              <a:off x="857224" y="3037413"/>
              <a:ext cx="787426" cy="320803"/>
            </a:xfrm>
            <a:prstGeom prst="line">
              <a:avLst/>
            </a:prstGeom>
            <a:noFill/>
            <a:ln w="19050" cap="flat" cmpd="sng" algn="ctr">
              <a:solidFill>
                <a:srgbClr val="4F81BD">
                  <a:shade val="95000"/>
                  <a:satMod val="105000"/>
                </a:srgbClr>
              </a:solidFill>
              <a:prstDash val="sysDash"/>
            </a:ln>
            <a:effectLst/>
          </p:spPr>
        </p:cxnSp>
        <p:cxnSp>
          <p:nvCxnSpPr>
            <p:cNvPr id="30" name="Straight Connector 29"/>
            <p:cNvCxnSpPr/>
            <p:nvPr/>
          </p:nvCxnSpPr>
          <p:spPr>
            <a:xfrm flipV="1">
              <a:off x="852488" y="2705100"/>
              <a:ext cx="813922" cy="331598"/>
            </a:xfrm>
            <a:prstGeom prst="line">
              <a:avLst/>
            </a:prstGeom>
            <a:noFill/>
            <a:ln w="19050" cap="flat" cmpd="sng" algn="ctr">
              <a:solidFill>
                <a:srgbClr val="4F81BD">
                  <a:shade val="95000"/>
                  <a:satMod val="105000"/>
                </a:srgbClr>
              </a:solidFill>
              <a:prstDash val="sysDash"/>
            </a:ln>
            <a:effectLst/>
          </p:spPr>
        </p:cxnSp>
        <p:cxnSp>
          <p:nvCxnSpPr>
            <p:cNvPr id="31" name="Straight Connector 30"/>
            <p:cNvCxnSpPr/>
            <p:nvPr/>
          </p:nvCxnSpPr>
          <p:spPr>
            <a:xfrm>
              <a:off x="864394" y="3039442"/>
              <a:ext cx="778669" cy="0"/>
            </a:xfrm>
            <a:prstGeom prst="line">
              <a:avLst/>
            </a:prstGeom>
            <a:noFill/>
            <a:ln w="19050" cap="flat" cmpd="sng" algn="ctr">
              <a:solidFill>
                <a:srgbClr val="C0504D">
                  <a:lumMod val="75000"/>
                </a:srgbClr>
              </a:solidFill>
              <a:prstDash val="sysDash"/>
              <a:headEnd type="none" w="med" len="med"/>
              <a:tailEnd type="none" w="med" len="med"/>
            </a:ln>
            <a:effectLst/>
          </p:spPr>
        </p:cxnSp>
        <p:sp>
          <p:nvSpPr>
            <p:cNvPr id="32" name="TextBox 31"/>
            <p:cNvSpPr txBox="1"/>
            <p:nvPr/>
          </p:nvSpPr>
          <p:spPr>
            <a:xfrm>
              <a:off x="3836878" y="2500306"/>
              <a:ext cx="4395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h</a:t>
              </a:r>
              <a:r>
                <a:rPr kumimoji="0" lang="sv-SE" sz="2400" b="0" i="0" u="none" strike="noStrike" kern="0" cap="none" spc="0" normalizeH="0" baseline="-25000" noProof="0" dirty="0" smtClean="0">
                  <a:ln>
                    <a:noFill/>
                  </a:ln>
                  <a:solidFill>
                    <a:prstClr val="black"/>
                  </a:solidFill>
                  <a:effectLst/>
                  <a:uLnTx/>
                  <a:uFillTx/>
                </a:rPr>
                <a:t>k</a:t>
              </a:r>
              <a:endParaRPr kumimoji="0" lang="en-US" sz="2400" b="0" i="0" u="none" strike="noStrike" kern="0" cap="none" spc="0" normalizeH="0" baseline="-25000" noProof="0" dirty="0" smtClean="0">
                <a:ln>
                  <a:noFill/>
                </a:ln>
                <a:solidFill>
                  <a:prstClr val="black"/>
                </a:solidFill>
                <a:effectLst/>
                <a:uLnTx/>
                <a:uFillTx/>
              </a:endParaRPr>
            </a:p>
          </p:txBody>
        </p:sp>
        <p:sp>
          <p:nvSpPr>
            <p:cNvPr id="33" name="TextBox 32"/>
            <p:cNvSpPr txBox="1"/>
            <p:nvPr/>
          </p:nvSpPr>
          <p:spPr>
            <a:xfrm>
              <a:off x="4286248" y="3216274"/>
              <a:ext cx="84830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d</a:t>
              </a:r>
              <a:r>
                <a:rPr kumimoji="0" lang="sv-SE" sz="2400" b="0" i="0" u="none" strike="noStrike" kern="0" cap="none" spc="0" normalizeH="0" baseline="-25000" noProof="0" dirty="0" smtClean="0">
                  <a:ln>
                    <a:noFill/>
                  </a:ln>
                  <a:solidFill>
                    <a:prstClr val="black"/>
                  </a:solidFill>
                  <a:effectLst/>
                  <a:uLnTx/>
                  <a:uFillTx/>
                </a:rPr>
                <a:t>k</a:t>
              </a:r>
              <a:r>
                <a:rPr kumimoji="0" lang="sv-SE" sz="2400" b="0" i="0" u="none" strike="noStrike" kern="0" cap="none" spc="0" normalizeH="0" baseline="0" noProof="0" dirty="0" smtClean="0">
                  <a:ln>
                    <a:noFill/>
                  </a:ln>
                  <a:solidFill>
                    <a:prstClr val="black"/>
                  </a:solidFill>
                  <a:effectLst/>
                  <a:uLnTx/>
                  <a:uFillTx/>
                </a:rPr>
                <a:t>=h</a:t>
              </a:r>
              <a:r>
                <a:rPr kumimoji="0" lang="sv-SE" sz="2400" b="0" i="0" u="none" strike="noStrike" kern="0" cap="none" spc="0" normalizeH="0" baseline="-25000" noProof="0" dirty="0" smtClean="0">
                  <a:ln>
                    <a:noFill/>
                  </a:ln>
                  <a:solidFill>
                    <a:prstClr val="black"/>
                  </a:solidFill>
                  <a:effectLst/>
                  <a:uLnTx/>
                  <a:uFillTx/>
                </a:rPr>
                <a:t>k</a:t>
              </a:r>
              <a:endParaRPr kumimoji="0" lang="en-US" sz="2400" b="0" i="0" u="none" strike="noStrike" kern="0" cap="none" spc="0" normalizeH="0" baseline="-25000" noProof="0" dirty="0" smtClean="0">
                <a:ln>
                  <a:noFill/>
                </a:ln>
                <a:solidFill>
                  <a:prstClr val="black"/>
                </a:solidFill>
                <a:effectLst/>
                <a:uLnTx/>
                <a:uFillTx/>
              </a:endParaRPr>
            </a:p>
          </p:txBody>
        </p:sp>
        <p:sp>
          <p:nvSpPr>
            <p:cNvPr id="34" name="TextBox 33"/>
            <p:cNvSpPr txBox="1"/>
            <p:nvPr/>
          </p:nvSpPr>
          <p:spPr>
            <a:xfrm>
              <a:off x="5908628" y="2789471"/>
              <a:ext cx="32893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prstClr val="black"/>
                  </a:solidFill>
                  <a:effectLst/>
                  <a:uLnTx/>
                  <a:uFillTx/>
                </a:rPr>
                <a:t>Z</a:t>
              </a:r>
              <a:endParaRPr kumimoji="0" lang="en-US" sz="2400" b="0" i="0" u="none" strike="noStrike" kern="0" cap="none" spc="0" normalizeH="0" baseline="0" noProof="0" dirty="0" smtClean="0">
                <a:ln>
                  <a:noFill/>
                </a:ln>
                <a:solidFill>
                  <a:prstClr val="black"/>
                </a:solidFill>
                <a:effectLst/>
                <a:uLnTx/>
                <a:uFillTx/>
              </a:endParaRPr>
            </a:p>
          </p:txBody>
        </p:sp>
        <p:cxnSp>
          <p:nvCxnSpPr>
            <p:cNvPr id="35" name="Straight Connector 34"/>
            <p:cNvCxnSpPr/>
            <p:nvPr/>
          </p:nvCxnSpPr>
          <p:spPr>
            <a:xfrm rot="10800000">
              <a:off x="1643042" y="1714489"/>
              <a:ext cx="1588" cy="1321603"/>
            </a:xfrm>
            <a:prstGeom prst="line">
              <a:avLst/>
            </a:prstGeom>
            <a:noFill/>
            <a:ln w="19050" cap="flat" cmpd="sng" algn="ctr">
              <a:solidFill>
                <a:srgbClr val="C0504D">
                  <a:lumMod val="75000"/>
                </a:srgbClr>
              </a:solidFill>
              <a:prstDash val="solid"/>
              <a:tailEnd type="triangle"/>
            </a:ln>
            <a:effectLst/>
          </p:spPr>
        </p:cxnSp>
        <p:sp>
          <p:nvSpPr>
            <p:cNvPr id="36" name="TextBox 35"/>
            <p:cNvSpPr txBox="1"/>
            <p:nvPr/>
          </p:nvSpPr>
          <p:spPr>
            <a:xfrm>
              <a:off x="1639939" y="1303542"/>
              <a:ext cx="3353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prstClr val="black"/>
                  </a:solidFill>
                  <a:effectLst/>
                  <a:uLnTx/>
                  <a:uFillTx/>
                </a:rPr>
                <a:t>Y</a:t>
              </a:r>
              <a:endParaRPr kumimoji="0" lang="en-US" sz="2400" b="0" i="0" u="none" strike="noStrike" kern="0" cap="none" spc="0" normalizeH="0" baseline="0" noProof="0" dirty="0" smtClean="0">
                <a:ln>
                  <a:noFill/>
                </a:ln>
                <a:solidFill>
                  <a:prstClr val="black"/>
                </a:solidFill>
                <a:effectLst/>
                <a:uLnTx/>
                <a:uFillTx/>
              </a:endParaRPr>
            </a:p>
          </p:txBody>
        </p:sp>
        <p:cxnSp>
          <p:nvCxnSpPr>
            <p:cNvPr id="37" name="Straight Connector 36"/>
            <p:cNvCxnSpPr/>
            <p:nvPr/>
          </p:nvCxnSpPr>
          <p:spPr>
            <a:xfrm>
              <a:off x="4341017" y="1141396"/>
              <a:ext cx="714380" cy="1588"/>
            </a:xfrm>
            <a:prstGeom prst="line">
              <a:avLst/>
            </a:prstGeom>
            <a:noFill/>
            <a:ln w="19050" cap="flat" cmpd="sng" algn="ctr">
              <a:solidFill>
                <a:sysClr val="window" lastClr="FFFFFF">
                  <a:lumMod val="75000"/>
                </a:sysClr>
              </a:solidFill>
              <a:prstDash val="sysDash"/>
            </a:ln>
            <a:effectLst/>
          </p:spPr>
        </p:cxnSp>
        <p:cxnSp>
          <p:nvCxnSpPr>
            <p:cNvPr id="38" name="Straight Connector 37"/>
            <p:cNvCxnSpPr/>
            <p:nvPr/>
          </p:nvCxnSpPr>
          <p:spPr>
            <a:xfrm rot="5400000">
              <a:off x="4972765" y="1229915"/>
              <a:ext cx="173831" cy="0"/>
            </a:xfrm>
            <a:prstGeom prst="line">
              <a:avLst/>
            </a:prstGeom>
            <a:noFill/>
            <a:ln w="19050" cap="flat" cmpd="sng" algn="ctr">
              <a:solidFill>
                <a:srgbClr val="9BBB59">
                  <a:shade val="95000"/>
                  <a:satMod val="105000"/>
                </a:srgbClr>
              </a:solidFill>
              <a:prstDash val="sysDash"/>
            </a:ln>
            <a:effectLst/>
          </p:spPr>
        </p:cxnSp>
        <p:sp>
          <p:nvSpPr>
            <p:cNvPr id="39" name="TextBox 38"/>
            <p:cNvSpPr txBox="1"/>
            <p:nvPr/>
          </p:nvSpPr>
          <p:spPr>
            <a:xfrm>
              <a:off x="3929058" y="714356"/>
              <a:ext cx="84830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near</a:t>
              </a:r>
              <a:r>
                <a:rPr kumimoji="0" lang="sv-SE" sz="2400" b="0" i="0" u="none" strike="noStrike" kern="0" cap="none" spc="0" normalizeH="0" baseline="-25000" noProof="0" dirty="0" smtClean="0">
                  <a:ln>
                    <a:noFill/>
                  </a:ln>
                  <a:solidFill>
                    <a:prstClr val="black"/>
                  </a:solidFill>
                  <a:effectLst/>
                  <a:uLnTx/>
                  <a:uFillTx/>
                </a:rPr>
                <a:t>k</a:t>
              </a:r>
              <a:endParaRPr kumimoji="0" lang="en-US" sz="2400" b="0" i="0" u="none" strike="noStrike" kern="0" cap="none" spc="0" normalizeH="0" baseline="-25000" noProof="0" dirty="0" smtClean="0">
                <a:ln>
                  <a:noFill/>
                </a:ln>
                <a:solidFill>
                  <a:prstClr val="black"/>
                </a:solidFill>
                <a:effectLst/>
                <a:uLnTx/>
                <a:uFillTx/>
              </a:endParaRPr>
            </a:p>
          </p:txBody>
        </p:sp>
        <p:sp>
          <p:nvSpPr>
            <p:cNvPr id="40" name="TextBox 39"/>
            <p:cNvSpPr txBox="1"/>
            <p:nvPr/>
          </p:nvSpPr>
          <p:spPr>
            <a:xfrm>
              <a:off x="4786314" y="752757"/>
              <a:ext cx="62106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far</a:t>
              </a:r>
              <a:r>
                <a:rPr kumimoji="0" lang="sv-SE" sz="2400" b="0" i="0" u="none" strike="noStrike" kern="0" cap="none" spc="0" normalizeH="0" baseline="-25000" noProof="0" dirty="0" smtClean="0">
                  <a:ln>
                    <a:noFill/>
                  </a:ln>
                  <a:solidFill>
                    <a:prstClr val="black"/>
                  </a:solidFill>
                  <a:effectLst/>
                  <a:uLnTx/>
                  <a:uFillTx/>
                </a:rPr>
                <a:t>k</a:t>
              </a:r>
              <a:endParaRPr kumimoji="0" lang="en-US" sz="2400" b="0" i="0" u="none" strike="noStrike" kern="0" cap="none" spc="0" normalizeH="0" baseline="-25000" noProof="0" dirty="0" smtClean="0">
                <a:ln>
                  <a:noFill/>
                </a:ln>
                <a:solidFill>
                  <a:prstClr val="black"/>
                </a:solidFill>
                <a:effectLst/>
                <a:uLnTx/>
                <a:uFillTx/>
              </a:endParaRPr>
            </a:p>
          </p:txBody>
        </p:sp>
        <p:sp>
          <p:nvSpPr>
            <p:cNvPr id="41" name="TextBox 40"/>
            <p:cNvSpPr txBox="1"/>
            <p:nvPr/>
          </p:nvSpPr>
          <p:spPr>
            <a:xfrm>
              <a:off x="1339939" y="714356"/>
              <a:ext cx="7553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near</a:t>
              </a:r>
              <a:endParaRPr kumimoji="0" lang="en-US" sz="2400" b="0" i="0" u="none" strike="noStrike" kern="0" cap="none" spc="0" normalizeH="0" baseline="-25000" noProof="0" dirty="0" smtClean="0">
                <a:ln>
                  <a:noFill/>
                </a:ln>
                <a:solidFill>
                  <a:prstClr val="black"/>
                </a:solidFill>
                <a:effectLst/>
                <a:uLnTx/>
                <a:uFillTx/>
              </a:endParaRPr>
            </a:p>
          </p:txBody>
        </p:sp>
        <p:cxnSp>
          <p:nvCxnSpPr>
            <p:cNvPr id="42" name="Straight Connector 41"/>
            <p:cNvCxnSpPr/>
            <p:nvPr/>
          </p:nvCxnSpPr>
          <p:spPr>
            <a:xfrm rot="5400000">
              <a:off x="5429258" y="1071564"/>
              <a:ext cx="142877" cy="0"/>
            </a:xfrm>
            <a:prstGeom prst="line">
              <a:avLst/>
            </a:prstGeom>
            <a:noFill/>
            <a:ln w="19050" cap="flat" cmpd="sng" algn="ctr">
              <a:solidFill>
                <a:srgbClr val="9BBB59">
                  <a:shade val="95000"/>
                  <a:satMod val="105000"/>
                </a:srgbClr>
              </a:solidFill>
              <a:prstDash val="sysDash"/>
            </a:ln>
            <a:effectLst/>
          </p:spPr>
        </p:cxnSp>
        <p:sp>
          <p:nvSpPr>
            <p:cNvPr id="43" name="TextBox 42"/>
            <p:cNvSpPr txBox="1"/>
            <p:nvPr/>
          </p:nvSpPr>
          <p:spPr>
            <a:xfrm>
              <a:off x="5286380" y="642918"/>
              <a:ext cx="52809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dirty="0" smtClean="0">
                  <a:ln>
                    <a:noFill/>
                  </a:ln>
                  <a:solidFill>
                    <a:prstClr val="black"/>
                  </a:solidFill>
                  <a:effectLst/>
                  <a:uLnTx/>
                  <a:uFillTx/>
                </a:rPr>
                <a:t>far</a:t>
              </a:r>
              <a:endParaRPr kumimoji="0" lang="en-US" sz="2400" b="0" i="0" u="none" strike="noStrike" kern="0" cap="none" spc="0" normalizeH="0" baseline="-25000" noProof="0" dirty="0" smtClean="0">
                <a:ln>
                  <a:noFill/>
                </a:ln>
                <a:solidFill>
                  <a:prstClr val="black"/>
                </a:solidFill>
                <a:effectLst/>
                <a:uLnTx/>
                <a:uFillTx/>
              </a:endParaRPr>
            </a:p>
          </p:txBody>
        </p:sp>
      </p:grpSp>
      <p:grpSp>
        <p:nvGrpSpPr>
          <p:cNvPr id="44" name="Group 254"/>
          <p:cNvGrpSpPr/>
          <p:nvPr/>
        </p:nvGrpSpPr>
        <p:grpSpPr>
          <a:xfrm>
            <a:off x="3854744" y="2640300"/>
            <a:ext cx="277923" cy="312450"/>
            <a:chOff x="990500" y="3212804"/>
            <a:chExt cx="1145624" cy="1287952"/>
          </a:xfrm>
        </p:grpSpPr>
        <p:grpSp>
          <p:nvGrpSpPr>
            <p:cNvPr id="45" name="Group 19"/>
            <p:cNvGrpSpPr/>
            <p:nvPr/>
          </p:nvGrpSpPr>
          <p:grpSpPr>
            <a:xfrm rot="2693286">
              <a:off x="990500" y="3212804"/>
              <a:ext cx="1145624" cy="1287952"/>
              <a:chOff x="1475656" y="3586913"/>
              <a:chExt cx="1145624" cy="1170865"/>
            </a:xfrm>
          </p:grpSpPr>
          <p:sp>
            <p:nvSpPr>
              <p:cNvPr id="47" name="Arc 46"/>
              <p:cNvSpPr/>
              <p:nvPr/>
            </p:nvSpPr>
            <p:spPr>
              <a:xfrm>
                <a:off x="1475656" y="3843378"/>
                <a:ext cx="914400" cy="914400"/>
              </a:xfrm>
              <a:prstGeom prst="arc">
                <a:avLst/>
              </a:prstGeom>
              <a:solidFill>
                <a:sysClr val="window" lastClr="FFFFFF"/>
              </a:solidFill>
              <a:ln w="19050" cap="rnd" cmpd="sng" algn="ctr">
                <a:solidFill>
                  <a:srgbClr val="F0AD00"/>
                </a:solidFill>
                <a:prstDash val="solid"/>
              </a:ln>
              <a:effectLst/>
            </p:spPr>
            <p:txBody>
              <a:bodyPr rtlCol="0" anchor="ctr"/>
              <a:lstStyle/>
              <a:p>
                <a:pPr algn="ctr" defTabSz="1143000">
                  <a:defRPr/>
                </a:pPr>
                <a:endParaRPr lang="en-US" kern="0">
                  <a:solidFill>
                    <a:sysClr val="windowText" lastClr="000000"/>
                  </a:solidFill>
                  <a:latin typeface="Corbel"/>
                </a:endParaRPr>
              </a:p>
            </p:txBody>
          </p:sp>
          <p:cxnSp>
            <p:nvCxnSpPr>
              <p:cNvPr id="48" name="Straight Connector 47"/>
              <p:cNvCxnSpPr/>
              <p:nvPr/>
            </p:nvCxnSpPr>
            <p:spPr>
              <a:xfrm flipV="1">
                <a:off x="1475656" y="3586913"/>
                <a:ext cx="576064" cy="1170865"/>
              </a:xfrm>
              <a:prstGeom prst="line">
                <a:avLst/>
              </a:prstGeom>
              <a:noFill/>
              <a:ln w="19050" cap="rnd" cmpd="sng" algn="ctr">
                <a:solidFill>
                  <a:srgbClr val="F0AD00">
                    <a:shade val="95000"/>
                    <a:satMod val="105000"/>
                  </a:srgbClr>
                </a:solidFill>
                <a:prstDash val="solid"/>
              </a:ln>
              <a:effectLst/>
            </p:spPr>
          </p:cxnSp>
          <p:cxnSp>
            <p:nvCxnSpPr>
              <p:cNvPr id="49" name="Straight Connector 48"/>
              <p:cNvCxnSpPr/>
              <p:nvPr/>
            </p:nvCxnSpPr>
            <p:spPr>
              <a:xfrm flipV="1">
                <a:off x="1475656" y="4191000"/>
                <a:ext cx="1145624" cy="566778"/>
              </a:xfrm>
              <a:prstGeom prst="line">
                <a:avLst/>
              </a:prstGeom>
              <a:noFill/>
              <a:ln w="19050" cap="rnd" cmpd="sng" algn="ctr">
                <a:solidFill>
                  <a:srgbClr val="F0AD00">
                    <a:shade val="95000"/>
                    <a:satMod val="105000"/>
                  </a:srgbClr>
                </a:solidFill>
                <a:prstDash val="solid"/>
              </a:ln>
              <a:effectLst/>
            </p:spPr>
          </p:cxnSp>
        </p:grpSp>
        <p:sp>
          <p:nvSpPr>
            <p:cNvPr id="46" name="Oval 45"/>
            <p:cNvSpPr/>
            <p:nvPr/>
          </p:nvSpPr>
          <p:spPr>
            <a:xfrm flipH="1">
              <a:off x="1652816" y="3717032"/>
              <a:ext cx="182880" cy="264866"/>
            </a:xfrm>
            <a:prstGeom prst="ellipse">
              <a:avLst/>
            </a:prstGeom>
            <a:solidFill>
              <a:sysClr val="windowText" lastClr="000000"/>
            </a:solidFill>
            <a:ln w="19050" cap="flat" cmpd="thickThin" algn="ctr">
              <a:solidFill>
                <a:sysClr val="windowText" lastClr="000000">
                  <a:shade val="50000"/>
                </a:sysClr>
              </a:solidFill>
              <a:prstDash val="solid"/>
            </a:ln>
            <a:effectLst/>
          </p:spPr>
          <p:txBody>
            <a:bodyPr rtlCol="0" anchor="ctr"/>
            <a:lstStyle/>
            <a:p>
              <a:pPr algn="ctr" defTabSz="1143000">
                <a:defRPr/>
              </a:pPr>
              <a:endParaRPr lang="en-US" kern="0">
                <a:solidFill>
                  <a:sysClr val="window" lastClr="FFFFFF"/>
                </a:solidFill>
                <a:latin typeface="Corbel"/>
              </a:endParaRPr>
            </a:p>
          </p:txBody>
        </p:sp>
      </p:grpSp>
      <p:sp>
        <p:nvSpPr>
          <p:cNvPr id="50" name="TextBox 49"/>
          <p:cNvSpPr txBox="1"/>
          <p:nvPr/>
        </p:nvSpPr>
        <p:spPr>
          <a:xfrm>
            <a:off x="3683707" y="2314241"/>
            <a:ext cx="583493"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Eye</a:t>
            </a:r>
            <a:endParaRPr lang="en-US" kern="0" baseline="-25000" dirty="0">
              <a:solidFill>
                <a:sysClr val="windowText" lastClr="000000"/>
              </a:solidFill>
            </a:endParaRPr>
          </a:p>
        </p:txBody>
      </p:sp>
    </p:spTree>
    <p:extLst>
      <p:ext uri="{BB962C8B-B14F-4D97-AF65-F5344CB8AC3E}">
        <p14:creationId xmlns:p14="http://schemas.microsoft.com/office/powerpoint/2010/main" val="3873048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a:spLocks noGrp="1" noChangeArrowheads="1"/>
          </p:cNvSpPr>
          <p:nvPr>
            <p:ph idx="1"/>
          </p:nvPr>
        </p:nvSpPr>
        <p:spPr/>
        <p:txBody>
          <a:bodyPr/>
          <a:lstStyle/>
          <a:p>
            <a:r>
              <a:rPr lang="sv-SE" dirty="0" smtClean="0"/>
              <a:t>Full screen pass.</a:t>
            </a:r>
          </a:p>
          <a:p>
            <a:r>
              <a:rPr lang="sv-SE" dirty="0" smtClean="0"/>
              <a:t>Flag used clusters.</a:t>
            </a:r>
          </a:p>
          <a:p>
            <a:pPr lvl="1"/>
            <a:r>
              <a:rPr lang="sv-SE" dirty="0" smtClean="0"/>
              <a:t>Read depth</a:t>
            </a:r>
          </a:p>
          <a:p>
            <a:pPr lvl="1"/>
            <a:r>
              <a:rPr lang="sv-SE" dirty="0" smtClean="0"/>
              <a:t>Compute </a:t>
            </a:r>
            <a:r>
              <a:rPr lang="sv-SE" i="1" dirty="0" smtClean="0"/>
              <a:t>ck</a:t>
            </a:r>
            <a:r>
              <a:rPr lang="sv-SE" dirty="0" smtClean="0"/>
              <a:t>	</a:t>
            </a:r>
          </a:p>
          <a:p>
            <a:pPr lvl="1"/>
            <a:r>
              <a:rPr lang="sv-SE" dirty="0" smtClean="0"/>
              <a:t>Set cell in </a:t>
            </a:r>
            <a:br>
              <a:rPr lang="sv-SE" dirty="0" smtClean="0"/>
            </a:br>
            <a:r>
              <a:rPr lang="sv-SE" dirty="0" smtClean="0"/>
              <a:t>grid to one.</a:t>
            </a:r>
          </a:p>
          <a:p>
            <a:r>
              <a:rPr lang="sv-SE" dirty="0" smtClean="0"/>
              <a:t>Forward:</a:t>
            </a:r>
          </a:p>
          <a:p>
            <a:pPr lvl="1"/>
            <a:r>
              <a:rPr lang="en-AU" dirty="0" smtClean="0"/>
              <a:t>Geometry pass with side effect.</a:t>
            </a:r>
            <a:endParaRPr lang="en-AU" dirty="0"/>
          </a:p>
        </p:txBody>
      </p:sp>
      <p:sp>
        <p:nvSpPr>
          <p:cNvPr id="233" name="Freeform 232"/>
          <p:cNvSpPr/>
          <p:nvPr/>
        </p:nvSpPr>
        <p:spPr>
          <a:xfrm>
            <a:off x="5063134" y="2476499"/>
            <a:ext cx="185328" cy="849894"/>
          </a:xfrm>
          <a:custGeom>
            <a:avLst/>
            <a:gdLst>
              <a:gd name="connsiteX0" fmla="*/ 0 w 595312"/>
              <a:gd name="connsiteY0" fmla="*/ 119062 h 714375"/>
              <a:gd name="connsiteX1" fmla="*/ 590550 w 595312"/>
              <a:gd name="connsiteY1" fmla="*/ 0 h 714375"/>
              <a:gd name="connsiteX2" fmla="*/ 595312 w 595312"/>
              <a:gd name="connsiteY2" fmla="*/ 714375 h 714375"/>
              <a:gd name="connsiteX3" fmla="*/ 0 w 595312"/>
              <a:gd name="connsiteY3" fmla="*/ 714375 h 714375"/>
              <a:gd name="connsiteX4" fmla="*/ 0 w 595312"/>
              <a:gd name="connsiteY4" fmla="*/ 119062 h 714375"/>
              <a:gd name="connsiteX0" fmla="*/ 0 w 1470979"/>
              <a:gd name="connsiteY0" fmla="*/ 558752 h 714375"/>
              <a:gd name="connsiteX1" fmla="*/ 1466217 w 1470979"/>
              <a:gd name="connsiteY1" fmla="*/ 0 h 714375"/>
              <a:gd name="connsiteX2" fmla="*/ 1470979 w 1470979"/>
              <a:gd name="connsiteY2" fmla="*/ 714375 h 714375"/>
              <a:gd name="connsiteX3" fmla="*/ 875667 w 1470979"/>
              <a:gd name="connsiteY3" fmla="*/ 714375 h 714375"/>
              <a:gd name="connsiteX4" fmla="*/ 0 w 1470979"/>
              <a:gd name="connsiteY4" fmla="*/ 558752 h 714375"/>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11034 h 706243"/>
              <a:gd name="connsiteX1" fmla="*/ 1309774 w 1470979"/>
              <a:gd name="connsiteY1" fmla="*/ 0 h 706243"/>
              <a:gd name="connsiteX2" fmla="*/ 1470979 w 1470979"/>
              <a:gd name="connsiteY2" fmla="*/ 701009 h 706243"/>
              <a:gd name="connsiteX3" fmla="*/ 0 w 1470979"/>
              <a:gd name="connsiteY3" fmla="*/ 706243 h 706243"/>
              <a:gd name="connsiteX4" fmla="*/ 170666 w 1470979"/>
              <a:gd name="connsiteY4" fmla="*/ 111034 h 706243"/>
              <a:gd name="connsiteX0" fmla="*/ 170666 w 1371429"/>
              <a:gd name="connsiteY0" fmla="*/ 111034 h 706243"/>
              <a:gd name="connsiteX1" fmla="*/ 1309774 w 1371429"/>
              <a:gd name="connsiteY1" fmla="*/ 0 h 706243"/>
              <a:gd name="connsiteX2" fmla="*/ 1371429 w 1371429"/>
              <a:gd name="connsiteY2" fmla="*/ 667598 h 706243"/>
              <a:gd name="connsiteX3" fmla="*/ 0 w 1371429"/>
              <a:gd name="connsiteY3" fmla="*/ 706243 h 706243"/>
              <a:gd name="connsiteX4" fmla="*/ 170666 w 1371429"/>
              <a:gd name="connsiteY4" fmla="*/ 111034 h 706243"/>
              <a:gd name="connsiteX0" fmla="*/ 28448 w 1229211"/>
              <a:gd name="connsiteY0" fmla="*/ 111034 h 706243"/>
              <a:gd name="connsiteX1" fmla="*/ 1167556 w 1229211"/>
              <a:gd name="connsiteY1" fmla="*/ 0 h 706243"/>
              <a:gd name="connsiteX2" fmla="*/ 1229211 w 1229211"/>
              <a:gd name="connsiteY2" fmla="*/ 667598 h 706243"/>
              <a:gd name="connsiteX3" fmla="*/ 0 w 1229211"/>
              <a:gd name="connsiteY3" fmla="*/ 706243 h 706243"/>
              <a:gd name="connsiteX4" fmla="*/ 28448 w 1229211"/>
              <a:gd name="connsiteY4" fmla="*/ 111034 h 706243"/>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706243 h 2010751"/>
              <a:gd name="connsiteX4" fmla="*/ 28448 w 1167694"/>
              <a:gd name="connsiteY4" fmla="*/ 111034 h 2010751"/>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1775420 h 2010751"/>
              <a:gd name="connsiteX4" fmla="*/ 28448 w 1167694"/>
              <a:gd name="connsiteY4" fmla="*/ 111034 h 2010751"/>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96513"/>
              <a:gd name="connsiteY0" fmla="*/ 153285 h 2010736"/>
              <a:gd name="connsiteX1" fmla="*/ 1186740 w 1196513"/>
              <a:gd name="connsiteY1" fmla="*/ 0 h 2010736"/>
              <a:gd name="connsiteX2" fmla="*/ 1196513 w 1196513"/>
              <a:gd name="connsiteY2" fmla="*/ 2010736 h 2010736"/>
              <a:gd name="connsiteX3" fmla="*/ 0 w 1196513"/>
              <a:gd name="connsiteY3" fmla="*/ 1817671 h 2010736"/>
              <a:gd name="connsiteX4" fmla="*/ 28448 w 1196513"/>
              <a:gd name="connsiteY4" fmla="*/ 153285 h 201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513" h="2010736">
                <a:moveTo>
                  <a:pt x="28448" y="153285"/>
                </a:moveTo>
                <a:cubicBezTo>
                  <a:pt x="543403" y="86032"/>
                  <a:pt x="578501" y="69296"/>
                  <a:pt x="1186740" y="0"/>
                </a:cubicBezTo>
                <a:cubicBezTo>
                  <a:pt x="1188327" y="238125"/>
                  <a:pt x="1194926" y="1772611"/>
                  <a:pt x="1196513" y="2010736"/>
                </a:cubicBezTo>
                <a:lnTo>
                  <a:pt x="0" y="1817671"/>
                </a:lnTo>
                <a:lnTo>
                  <a:pt x="28448" y="153285"/>
                </a:ln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232" name="Freeform 231"/>
          <p:cNvSpPr/>
          <p:nvPr/>
        </p:nvSpPr>
        <p:spPr>
          <a:xfrm>
            <a:off x="4930481" y="2712461"/>
            <a:ext cx="148723" cy="358338"/>
          </a:xfrm>
          <a:custGeom>
            <a:avLst/>
            <a:gdLst>
              <a:gd name="connsiteX0" fmla="*/ 0 w 595312"/>
              <a:gd name="connsiteY0" fmla="*/ 119062 h 714375"/>
              <a:gd name="connsiteX1" fmla="*/ 590550 w 595312"/>
              <a:gd name="connsiteY1" fmla="*/ 0 h 714375"/>
              <a:gd name="connsiteX2" fmla="*/ 595312 w 595312"/>
              <a:gd name="connsiteY2" fmla="*/ 714375 h 714375"/>
              <a:gd name="connsiteX3" fmla="*/ 0 w 595312"/>
              <a:gd name="connsiteY3" fmla="*/ 714375 h 714375"/>
              <a:gd name="connsiteX4" fmla="*/ 0 w 595312"/>
              <a:gd name="connsiteY4" fmla="*/ 119062 h 714375"/>
              <a:gd name="connsiteX0" fmla="*/ 0 w 1470979"/>
              <a:gd name="connsiteY0" fmla="*/ 558752 h 714375"/>
              <a:gd name="connsiteX1" fmla="*/ 1466217 w 1470979"/>
              <a:gd name="connsiteY1" fmla="*/ 0 h 714375"/>
              <a:gd name="connsiteX2" fmla="*/ 1470979 w 1470979"/>
              <a:gd name="connsiteY2" fmla="*/ 714375 h 714375"/>
              <a:gd name="connsiteX3" fmla="*/ 875667 w 1470979"/>
              <a:gd name="connsiteY3" fmla="*/ 714375 h 714375"/>
              <a:gd name="connsiteX4" fmla="*/ 0 w 1470979"/>
              <a:gd name="connsiteY4" fmla="*/ 558752 h 714375"/>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11034 h 706243"/>
              <a:gd name="connsiteX1" fmla="*/ 1309774 w 1470979"/>
              <a:gd name="connsiteY1" fmla="*/ 0 h 706243"/>
              <a:gd name="connsiteX2" fmla="*/ 1470979 w 1470979"/>
              <a:gd name="connsiteY2" fmla="*/ 701009 h 706243"/>
              <a:gd name="connsiteX3" fmla="*/ 0 w 1470979"/>
              <a:gd name="connsiteY3" fmla="*/ 706243 h 706243"/>
              <a:gd name="connsiteX4" fmla="*/ 170666 w 1470979"/>
              <a:gd name="connsiteY4" fmla="*/ 111034 h 706243"/>
              <a:gd name="connsiteX0" fmla="*/ 170666 w 1371429"/>
              <a:gd name="connsiteY0" fmla="*/ 111034 h 706243"/>
              <a:gd name="connsiteX1" fmla="*/ 1309774 w 1371429"/>
              <a:gd name="connsiteY1" fmla="*/ 0 h 706243"/>
              <a:gd name="connsiteX2" fmla="*/ 1371429 w 1371429"/>
              <a:gd name="connsiteY2" fmla="*/ 667598 h 706243"/>
              <a:gd name="connsiteX3" fmla="*/ 0 w 1371429"/>
              <a:gd name="connsiteY3" fmla="*/ 706243 h 706243"/>
              <a:gd name="connsiteX4" fmla="*/ 170666 w 1371429"/>
              <a:gd name="connsiteY4" fmla="*/ 111034 h 706243"/>
              <a:gd name="connsiteX0" fmla="*/ 28448 w 1229211"/>
              <a:gd name="connsiteY0" fmla="*/ 111034 h 706243"/>
              <a:gd name="connsiteX1" fmla="*/ 1167556 w 1229211"/>
              <a:gd name="connsiteY1" fmla="*/ 0 h 706243"/>
              <a:gd name="connsiteX2" fmla="*/ 1229211 w 1229211"/>
              <a:gd name="connsiteY2" fmla="*/ 667598 h 706243"/>
              <a:gd name="connsiteX3" fmla="*/ 0 w 1229211"/>
              <a:gd name="connsiteY3" fmla="*/ 706243 h 706243"/>
              <a:gd name="connsiteX4" fmla="*/ 28448 w 1229211"/>
              <a:gd name="connsiteY4" fmla="*/ 111034 h 706243"/>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706243 h 2010751"/>
              <a:gd name="connsiteX4" fmla="*/ 28448 w 1167694"/>
              <a:gd name="connsiteY4" fmla="*/ 111034 h 2010751"/>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1775420 h 2010751"/>
              <a:gd name="connsiteX4" fmla="*/ 28448 w 1167694"/>
              <a:gd name="connsiteY4" fmla="*/ 111034 h 201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94" h="2010751">
                <a:moveTo>
                  <a:pt x="28448" y="111034"/>
                </a:moveTo>
                <a:cubicBezTo>
                  <a:pt x="946996" y="22652"/>
                  <a:pt x="155802" y="104504"/>
                  <a:pt x="1167556" y="0"/>
                </a:cubicBezTo>
                <a:cubicBezTo>
                  <a:pt x="1169143" y="238125"/>
                  <a:pt x="1156515" y="1772626"/>
                  <a:pt x="1158102" y="2010751"/>
                </a:cubicBezTo>
                <a:lnTo>
                  <a:pt x="0" y="1775420"/>
                </a:lnTo>
                <a:lnTo>
                  <a:pt x="28448" y="111034"/>
                </a:ln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234" name="Freeform 233"/>
          <p:cNvSpPr/>
          <p:nvPr/>
        </p:nvSpPr>
        <p:spPr>
          <a:xfrm>
            <a:off x="7406220" y="2099007"/>
            <a:ext cx="668203" cy="2398324"/>
          </a:xfrm>
          <a:custGeom>
            <a:avLst/>
            <a:gdLst>
              <a:gd name="connsiteX0" fmla="*/ 0 w 1323975"/>
              <a:gd name="connsiteY0" fmla="*/ 0 h 833437"/>
              <a:gd name="connsiteX1" fmla="*/ 1323975 w 1323975"/>
              <a:gd name="connsiteY1" fmla="*/ 0 h 833437"/>
              <a:gd name="connsiteX2" fmla="*/ 1319213 w 1323975"/>
              <a:gd name="connsiteY2" fmla="*/ 833437 h 833437"/>
              <a:gd name="connsiteX3" fmla="*/ 14288 w 1323975"/>
              <a:gd name="connsiteY3" fmla="*/ 581025 h 833437"/>
              <a:gd name="connsiteX4" fmla="*/ 0 w 1323975"/>
              <a:gd name="connsiteY4" fmla="*/ 0 h 833437"/>
              <a:gd name="connsiteX0" fmla="*/ 1587 w 1309687"/>
              <a:gd name="connsiteY0" fmla="*/ 0 h 833437"/>
              <a:gd name="connsiteX1" fmla="*/ 1309687 w 1309687"/>
              <a:gd name="connsiteY1" fmla="*/ 0 h 833437"/>
              <a:gd name="connsiteX2" fmla="*/ 1304925 w 1309687"/>
              <a:gd name="connsiteY2" fmla="*/ 833437 h 833437"/>
              <a:gd name="connsiteX3" fmla="*/ 0 w 1309687"/>
              <a:gd name="connsiteY3" fmla="*/ 581025 h 833437"/>
              <a:gd name="connsiteX4" fmla="*/ 1587 w 1309687"/>
              <a:gd name="connsiteY4" fmla="*/ 0 h 833437"/>
              <a:gd name="connsiteX0" fmla="*/ 1951037 w 3259137"/>
              <a:gd name="connsiteY0" fmla="*/ 0 h 833437"/>
              <a:gd name="connsiteX1" fmla="*/ 3259137 w 3259137"/>
              <a:gd name="connsiteY1" fmla="*/ 0 h 833437"/>
              <a:gd name="connsiteX2" fmla="*/ 3254375 w 3259137"/>
              <a:gd name="connsiteY2" fmla="*/ 833437 h 833437"/>
              <a:gd name="connsiteX3" fmla="*/ 0 w 3259137"/>
              <a:gd name="connsiteY3" fmla="*/ 174625 h 833437"/>
              <a:gd name="connsiteX4" fmla="*/ 1951037 w 3259137"/>
              <a:gd name="connsiteY4" fmla="*/ 0 h 833437"/>
              <a:gd name="connsiteX0" fmla="*/ 0 w 3263900"/>
              <a:gd name="connsiteY0" fmla="*/ 19050 h 833437"/>
              <a:gd name="connsiteX1" fmla="*/ 3263900 w 3263900"/>
              <a:gd name="connsiteY1" fmla="*/ 0 h 833437"/>
              <a:gd name="connsiteX2" fmla="*/ 3259138 w 3263900"/>
              <a:gd name="connsiteY2" fmla="*/ 833437 h 833437"/>
              <a:gd name="connsiteX3" fmla="*/ 4763 w 3263900"/>
              <a:gd name="connsiteY3" fmla="*/ 174625 h 833437"/>
              <a:gd name="connsiteX4" fmla="*/ 0 w 3263900"/>
              <a:gd name="connsiteY4" fmla="*/ 19050 h 833437"/>
              <a:gd name="connsiteX0" fmla="*/ 4762 w 3259137"/>
              <a:gd name="connsiteY0" fmla="*/ 9525 h 833437"/>
              <a:gd name="connsiteX1" fmla="*/ 3259137 w 3259137"/>
              <a:gd name="connsiteY1" fmla="*/ 0 h 833437"/>
              <a:gd name="connsiteX2" fmla="*/ 3254375 w 3259137"/>
              <a:gd name="connsiteY2" fmla="*/ 833437 h 833437"/>
              <a:gd name="connsiteX3" fmla="*/ 0 w 3259137"/>
              <a:gd name="connsiteY3" fmla="*/ 174625 h 833437"/>
              <a:gd name="connsiteX4" fmla="*/ 4762 w 3259137"/>
              <a:gd name="connsiteY4" fmla="*/ 9525 h 833437"/>
              <a:gd name="connsiteX0" fmla="*/ 26584 w 3280959"/>
              <a:gd name="connsiteY0" fmla="*/ 9525 h 833437"/>
              <a:gd name="connsiteX1" fmla="*/ 3280959 w 3280959"/>
              <a:gd name="connsiteY1" fmla="*/ 0 h 833437"/>
              <a:gd name="connsiteX2" fmla="*/ 3276197 w 3280959"/>
              <a:gd name="connsiteY2" fmla="*/ 833437 h 833437"/>
              <a:gd name="connsiteX3" fmla="*/ 0 w 3280959"/>
              <a:gd name="connsiteY3" fmla="*/ 682421 h 833437"/>
              <a:gd name="connsiteX4" fmla="*/ 26584 w 3280959"/>
              <a:gd name="connsiteY4" fmla="*/ 9525 h 833437"/>
              <a:gd name="connsiteX0" fmla="*/ 4757 w 3280959"/>
              <a:gd name="connsiteY0" fmla="*/ 0 h 1100683"/>
              <a:gd name="connsiteX1" fmla="*/ 3280959 w 3280959"/>
              <a:gd name="connsiteY1" fmla="*/ 267246 h 1100683"/>
              <a:gd name="connsiteX2" fmla="*/ 3276197 w 3280959"/>
              <a:gd name="connsiteY2" fmla="*/ 1100683 h 1100683"/>
              <a:gd name="connsiteX3" fmla="*/ 0 w 3280959"/>
              <a:gd name="connsiteY3" fmla="*/ 949667 h 1100683"/>
              <a:gd name="connsiteX4" fmla="*/ 4757 w 3280959"/>
              <a:gd name="connsiteY4" fmla="*/ 0 h 1100683"/>
              <a:gd name="connsiteX0" fmla="*/ 4757 w 3310058"/>
              <a:gd name="connsiteY0" fmla="*/ 144480 h 1245163"/>
              <a:gd name="connsiteX1" fmla="*/ 3310058 w 3310058"/>
              <a:gd name="connsiteY1" fmla="*/ 0 h 1245163"/>
              <a:gd name="connsiteX2" fmla="*/ 3276197 w 3310058"/>
              <a:gd name="connsiteY2" fmla="*/ 1245163 h 1245163"/>
              <a:gd name="connsiteX3" fmla="*/ 0 w 3310058"/>
              <a:gd name="connsiteY3" fmla="*/ 1094147 h 1245163"/>
              <a:gd name="connsiteX4" fmla="*/ 4757 w 3310058"/>
              <a:gd name="connsiteY4" fmla="*/ 144480 h 1245163"/>
              <a:gd name="connsiteX0" fmla="*/ 62956 w 3310058"/>
              <a:gd name="connsiteY0" fmla="*/ 77384 h 1245163"/>
              <a:gd name="connsiteX1" fmla="*/ 3310058 w 3310058"/>
              <a:gd name="connsiteY1" fmla="*/ 0 h 1245163"/>
              <a:gd name="connsiteX2" fmla="*/ 3276197 w 3310058"/>
              <a:gd name="connsiteY2" fmla="*/ 1245163 h 1245163"/>
              <a:gd name="connsiteX3" fmla="*/ 0 w 3310058"/>
              <a:gd name="connsiteY3" fmla="*/ 1094147 h 1245163"/>
              <a:gd name="connsiteX4" fmla="*/ 62956 w 3310058"/>
              <a:gd name="connsiteY4" fmla="*/ 77384 h 124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058" h="1245163">
                <a:moveTo>
                  <a:pt x="62956" y="77384"/>
                </a:moveTo>
                <a:lnTo>
                  <a:pt x="3310058" y="0"/>
                </a:lnTo>
                <a:cubicBezTo>
                  <a:pt x="3308471" y="277812"/>
                  <a:pt x="3277784" y="967351"/>
                  <a:pt x="3276197" y="1245163"/>
                </a:cubicBezTo>
                <a:lnTo>
                  <a:pt x="0" y="1094147"/>
                </a:lnTo>
                <a:cubicBezTo>
                  <a:pt x="1586" y="777591"/>
                  <a:pt x="61370" y="393940"/>
                  <a:pt x="62956" y="77384"/>
                </a:cubicBez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235" name="Freeform 234"/>
          <p:cNvSpPr/>
          <p:nvPr/>
        </p:nvSpPr>
        <p:spPr>
          <a:xfrm>
            <a:off x="8083827" y="1143725"/>
            <a:ext cx="408006" cy="960750"/>
          </a:xfrm>
          <a:custGeom>
            <a:avLst/>
            <a:gdLst>
              <a:gd name="connsiteX0" fmla="*/ 0 w 1040607"/>
              <a:gd name="connsiteY0" fmla="*/ 416719 h 683419"/>
              <a:gd name="connsiteX1" fmla="*/ 1040607 w 1040607"/>
              <a:gd name="connsiteY1" fmla="*/ 0 h 683419"/>
              <a:gd name="connsiteX2" fmla="*/ 1040607 w 1040607"/>
              <a:gd name="connsiteY2" fmla="*/ 473869 h 683419"/>
              <a:gd name="connsiteX3" fmla="*/ 4763 w 1040607"/>
              <a:gd name="connsiteY3" fmla="*/ 683419 h 683419"/>
              <a:gd name="connsiteX4" fmla="*/ 0 w 1040607"/>
              <a:gd name="connsiteY4" fmla="*/ 416719 h 683419"/>
              <a:gd name="connsiteX0" fmla="*/ 0 w 1106916"/>
              <a:gd name="connsiteY0" fmla="*/ 62182 h 683419"/>
              <a:gd name="connsiteX1" fmla="*/ 1106916 w 1106916"/>
              <a:gd name="connsiteY1" fmla="*/ 0 h 683419"/>
              <a:gd name="connsiteX2" fmla="*/ 1106916 w 1106916"/>
              <a:gd name="connsiteY2" fmla="*/ 473869 h 683419"/>
              <a:gd name="connsiteX3" fmla="*/ 71072 w 1106916"/>
              <a:gd name="connsiteY3" fmla="*/ 683419 h 683419"/>
              <a:gd name="connsiteX4" fmla="*/ 0 w 1106916"/>
              <a:gd name="connsiteY4" fmla="*/ 62182 h 683419"/>
              <a:gd name="connsiteX0" fmla="*/ 0 w 1151121"/>
              <a:gd name="connsiteY0" fmla="*/ 62182 h 683419"/>
              <a:gd name="connsiteX1" fmla="*/ 1106916 w 1151121"/>
              <a:gd name="connsiteY1" fmla="*/ 0 h 683419"/>
              <a:gd name="connsiteX2" fmla="*/ 1151121 w 1151121"/>
              <a:gd name="connsiteY2" fmla="*/ 666332 h 683419"/>
              <a:gd name="connsiteX3" fmla="*/ 71072 w 1151121"/>
              <a:gd name="connsiteY3" fmla="*/ 683419 h 683419"/>
              <a:gd name="connsiteX4" fmla="*/ 0 w 1151121"/>
              <a:gd name="connsiteY4" fmla="*/ 62182 h 683419"/>
              <a:gd name="connsiteX0" fmla="*/ 0 w 1151121"/>
              <a:gd name="connsiteY0" fmla="*/ 62182 h 700302"/>
              <a:gd name="connsiteX1" fmla="*/ 1106916 w 1151121"/>
              <a:gd name="connsiteY1" fmla="*/ 0 h 700302"/>
              <a:gd name="connsiteX2" fmla="*/ 1151121 w 1151121"/>
              <a:gd name="connsiteY2" fmla="*/ 666332 h 700302"/>
              <a:gd name="connsiteX3" fmla="*/ 71071 w 1151121"/>
              <a:gd name="connsiteY3" fmla="*/ 700302 h 700302"/>
              <a:gd name="connsiteX4" fmla="*/ 0 w 1151121"/>
              <a:gd name="connsiteY4" fmla="*/ 62182 h 700302"/>
              <a:gd name="connsiteX0" fmla="*/ 0 w 1151121"/>
              <a:gd name="connsiteY0" fmla="*/ 62182 h 700302"/>
              <a:gd name="connsiteX1" fmla="*/ 1106916 w 1151121"/>
              <a:gd name="connsiteY1" fmla="*/ 0 h 700302"/>
              <a:gd name="connsiteX2" fmla="*/ 1151121 w 1151121"/>
              <a:gd name="connsiteY2" fmla="*/ 666332 h 700302"/>
              <a:gd name="connsiteX3" fmla="*/ 247889 w 1151121"/>
              <a:gd name="connsiteY3" fmla="*/ 700302 h 700302"/>
              <a:gd name="connsiteX4" fmla="*/ 0 w 1151121"/>
              <a:gd name="connsiteY4" fmla="*/ 62182 h 700302"/>
              <a:gd name="connsiteX0" fmla="*/ 0 w 907998"/>
              <a:gd name="connsiteY0" fmla="*/ 45300 h 700302"/>
              <a:gd name="connsiteX1" fmla="*/ 863793 w 907998"/>
              <a:gd name="connsiteY1" fmla="*/ 0 h 700302"/>
              <a:gd name="connsiteX2" fmla="*/ 907998 w 907998"/>
              <a:gd name="connsiteY2" fmla="*/ 666332 h 700302"/>
              <a:gd name="connsiteX3" fmla="*/ 4766 w 907998"/>
              <a:gd name="connsiteY3" fmla="*/ 700302 h 700302"/>
              <a:gd name="connsiteX4" fmla="*/ 0 w 907998"/>
              <a:gd name="connsiteY4" fmla="*/ 45300 h 700302"/>
              <a:gd name="connsiteX0" fmla="*/ 8392 w 903383"/>
              <a:gd name="connsiteY0" fmla="*/ 135341 h 700302"/>
              <a:gd name="connsiteX1" fmla="*/ 859178 w 903383"/>
              <a:gd name="connsiteY1" fmla="*/ 0 h 700302"/>
              <a:gd name="connsiteX2" fmla="*/ 903383 w 903383"/>
              <a:gd name="connsiteY2" fmla="*/ 666332 h 700302"/>
              <a:gd name="connsiteX3" fmla="*/ 151 w 903383"/>
              <a:gd name="connsiteY3" fmla="*/ 700302 h 700302"/>
              <a:gd name="connsiteX4" fmla="*/ 8392 w 903383"/>
              <a:gd name="connsiteY4" fmla="*/ 135341 h 700302"/>
              <a:gd name="connsiteX0" fmla="*/ 8392 w 903383"/>
              <a:gd name="connsiteY0" fmla="*/ 135341 h 736318"/>
              <a:gd name="connsiteX1" fmla="*/ 859178 w 903383"/>
              <a:gd name="connsiteY1" fmla="*/ 0 h 736318"/>
              <a:gd name="connsiteX2" fmla="*/ 903383 w 903383"/>
              <a:gd name="connsiteY2" fmla="*/ 666332 h 736318"/>
              <a:gd name="connsiteX3" fmla="*/ 152 w 903383"/>
              <a:gd name="connsiteY3" fmla="*/ 736318 h 736318"/>
              <a:gd name="connsiteX4" fmla="*/ 8392 w 903383"/>
              <a:gd name="connsiteY4" fmla="*/ 135341 h 736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383" h="736318">
                <a:moveTo>
                  <a:pt x="8392" y="135341"/>
                </a:moveTo>
                <a:lnTo>
                  <a:pt x="859178" y="0"/>
                </a:lnTo>
                <a:lnTo>
                  <a:pt x="903383" y="666332"/>
                </a:lnTo>
                <a:lnTo>
                  <a:pt x="152" y="736318"/>
                </a:lnTo>
                <a:cubicBezTo>
                  <a:pt x="-1436" y="647418"/>
                  <a:pt x="9980" y="224241"/>
                  <a:pt x="8392" y="135341"/>
                </a:cubicBez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cxnSp>
        <p:nvCxnSpPr>
          <p:cNvPr id="236" name="Straight Connector 235"/>
          <p:cNvCxnSpPr/>
          <p:nvPr/>
        </p:nvCxnSpPr>
        <p:spPr>
          <a:xfrm rot="16200000" flipH="1">
            <a:off x="4649302" y="3438530"/>
            <a:ext cx="533093" cy="0"/>
          </a:xfrm>
          <a:prstGeom prst="line">
            <a:avLst/>
          </a:prstGeom>
          <a:noFill/>
          <a:ln w="19050" cap="rnd" cmpd="sng" algn="ctr">
            <a:solidFill>
              <a:srgbClr val="E66C7D">
                <a:shade val="95000"/>
                <a:satMod val="105000"/>
              </a:srgbClr>
            </a:solidFill>
            <a:prstDash val="sysDash"/>
          </a:ln>
          <a:effectLst/>
        </p:spPr>
      </p:cxnSp>
      <p:cxnSp>
        <p:nvCxnSpPr>
          <p:cNvPr id="237" name="Straight Connector 236"/>
          <p:cNvCxnSpPr/>
          <p:nvPr/>
        </p:nvCxnSpPr>
        <p:spPr>
          <a:xfrm rot="5400000">
            <a:off x="4616238" y="2894279"/>
            <a:ext cx="595511" cy="735"/>
          </a:xfrm>
          <a:prstGeom prst="line">
            <a:avLst/>
          </a:prstGeom>
          <a:noFill/>
          <a:ln w="19050" cap="rnd" cmpd="sng" algn="ctr">
            <a:solidFill>
              <a:srgbClr val="F0AD00">
                <a:shade val="95000"/>
                <a:satMod val="105000"/>
              </a:srgbClr>
            </a:solidFill>
            <a:prstDash val="solid"/>
          </a:ln>
          <a:effectLst/>
        </p:spPr>
      </p:cxnSp>
      <p:cxnSp>
        <p:nvCxnSpPr>
          <p:cNvPr id="238" name="Straight Connector 237"/>
          <p:cNvCxnSpPr/>
          <p:nvPr/>
        </p:nvCxnSpPr>
        <p:spPr>
          <a:xfrm flipV="1">
            <a:off x="4914362" y="1142990"/>
            <a:ext cx="3568664" cy="1453900"/>
          </a:xfrm>
          <a:prstGeom prst="line">
            <a:avLst/>
          </a:prstGeom>
          <a:noFill/>
          <a:ln w="19050" cap="rnd" cmpd="sng" algn="ctr">
            <a:solidFill>
              <a:srgbClr val="F0AD00">
                <a:shade val="95000"/>
                <a:satMod val="105000"/>
              </a:srgbClr>
            </a:solidFill>
            <a:prstDash val="solid"/>
          </a:ln>
          <a:effectLst/>
        </p:spPr>
      </p:cxnSp>
      <p:cxnSp>
        <p:nvCxnSpPr>
          <p:cNvPr id="239" name="Straight Connector 238"/>
          <p:cNvCxnSpPr/>
          <p:nvPr/>
        </p:nvCxnSpPr>
        <p:spPr>
          <a:xfrm>
            <a:off x="4914362" y="3191666"/>
            <a:ext cx="3568664" cy="1453900"/>
          </a:xfrm>
          <a:prstGeom prst="line">
            <a:avLst/>
          </a:prstGeom>
          <a:noFill/>
          <a:ln w="19050" cap="rnd" cmpd="sng" algn="ctr">
            <a:solidFill>
              <a:srgbClr val="F0AD00">
                <a:shade val="95000"/>
                <a:satMod val="105000"/>
              </a:srgbClr>
            </a:solidFill>
            <a:prstDash val="solid"/>
          </a:ln>
          <a:effectLst/>
        </p:spPr>
      </p:cxnSp>
      <p:cxnSp>
        <p:nvCxnSpPr>
          <p:cNvPr id="240" name="Straight Connector 239"/>
          <p:cNvCxnSpPr/>
          <p:nvPr/>
        </p:nvCxnSpPr>
        <p:spPr>
          <a:xfrm rot="5400000">
            <a:off x="6731737" y="2894279"/>
            <a:ext cx="3502576" cy="1469"/>
          </a:xfrm>
          <a:prstGeom prst="line">
            <a:avLst/>
          </a:prstGeom>
          <a:noFill/>
          <a:ln w="19050" cap="rnd" cmpd="sng" algn="ctr">
            <a:solidFill>
              <a:srgbClr val="F0AD00">
                <a:shade val="95000"/>
                <a:satMod val="105000"/>
              </a:srgbClr>
            </a:solidFill>
            <a:prstDash val="solid"/>
          </a:ln>
          <a:effectLst/>
        </p:spPr>
      </p:cxnSp>
      <p:cxnSp>
        <p:nvCxnSpPr>
          <p:cNvPr id="241" name="Straight Connector 240"/>
          <p:cNvCxnSpPr/>
          <p:nvPr/>
        </p:nvCxnSpPr>
        <p:spPr>
          <a:xfrm flipV="1">
            <a:off x="4914381" y="2019746"/>
            <a:ext cx="3573044" cy="718134"/>
          </a:xfrm>
          <a:prstGeom prst="line">
            <a:avLst/>
          </a:prstGeom>
          <a:noFill/>
          <a:ln w="19050" cap="rnd" cmpd="sng" algn="ctr">
            <a:solidFill>
              <a:srgbClr val="F0AD00">
                <a:shade val="95000"/>
                <a:satMod val="105000"/>
              </a:srgbClr>
            </a:solidFill>
            <a:prstDash val="solid"/>
          </a:ln>
          <a:effectLst/>
        </p:spPr>
      </p:cxnSp>
      <p:cxnSp>
        <p:nvCxnSpPr>
          <p:cNvPr id="242" name="Straight Connector 241"/>
          <p:cNvCxnSpPr/>
          <p:nvPr/>
        </p:nvCxnSpPr>
        <p:spPr>
          <a:xfrm flipV="1">
            <a:off x="4918786" y="2897379"/>
            <a:ext cx="3956343" cy="0"/>
          </a:xfrm>
          <a:prstGeom prst="line">
            <a:avLst/>
          </a:prstGeom>
          <a:noFill/>
          <a:ln w="19050" cap="rnd" cmpd="sng" algn="ctr">
            <a:solidFill>
              <a:srgbClr val="60B5CC">
                <a:lumMod val="75000"/>
              </a:srgbClr>
            </a:solidFill>
            <a:prstDash val="solid"/>
            <a:tailEnd type="triangle"/>
          </a:ln>
          <a:effectLst/>
        </p:spPr>
      </p:cxnSp>
      <p:cxnSp>
        <p:nvCxnSpPr>
          <p:cNvPr id="243" name="Straight Connector 242"/>
          <p:cNvCxnSpPr/>
          <p:nvPr/>
        </p:nvCxnSpPr>
        <p:spPr>
          <a:xfrm>
            <a:off x="4914381" y="3033066"/>
            <a:ext cx="3568639" cy="726940"/>
          </a:xfrm>
          <a:prstGeom prst="line">
            <a:avLst/>
          </a:prstGeom>
          <a:noFill/>
          <a:ln w="19050" cap="rnd" cmpd="sng" algn="ctr">
            <a:solidFill>
              <a:srgbClr val="F0AD00">
                <a:shade val="95000"/>
                <a:satMod val="105000"/>
              </a:srgbClr>
            </a:solidFill>
            <a:prstDash val="solid"/>
          </a:ln>
          <a:effectLst/>
        </p:spPr>
      </p:cxnSp>
      <p:cxnSp>
        <p:nvCxnSpPr>
          <p:cNvPr id="244" name="Straight Connector 243"/>
          <p:cNvCxnSpPr/>
          <p:nvPr/>
        </p:nvCxnSpPr>
        <p:spPr>
          <a:xfrm>
            <a:off x="4187411" y="2895501"/>
            <a:ext cx="728438" cy="296770"/>
          </a:xfrm>
          <a:prstGeom prst="line">
            <a:avLst/>
          </a:prstGeom>
          <a:noFill/>
          <a:ln w="19050" cap="rnd" cmpd="sng" algn="ctr">
            <a:solidFill>
              <a:srgbClr val="F0AD00">
                <a:shade val="95000"/>
                <a:satMod val="105000"/>
              </a:srgbClr>
            </a:solidFill>
            <a:prstDash val="sysDash"/>
          </a:ln>
          <a:effectLst/>
        </p:spPr>
      </p:cxnSp>
      <p:cxnSp>
        <p:nvCxnSpPr>
          <p:cNvPr id="245" name="Straight Connector 244"/>
          <p:cNvCxnSpPr/>
          <p:nvPr/>
        </p:nvCxnSpPr>
        <p:spPr>
          <a:xfrm flipV="1">
            <a:off x="4183031" y="2588082"/>
            <a:ext cx="752949" cy="306758"/>
          </a:xfrm>
          <a:prstGeom prst="line">
            <a:avLst/>
          </a:prstGeom>
          <a:noFill/>
          <a:ln w="19050" cap="rnd" cmpd="sng" algn="ctr">
            <a:solidFill>
              <a:srgbClr val="F0AD00">
                <a:shade val="95000"/>
                <a:satMod val="105000"/>
              </a:srgbClr>
            </a:solidFill>
            <a:prstDash val="sysDash"/>
          </a:ln>
          <a:effectLst/>
        </p:spPr>
      </p:cxnSp>
      <p:cxnSp>
        <p:nvCxnSpPr>
          <p:cNvPr id="246" name="Straight Connector 245"/>
          <p:cNvCxnSpPr/>
          <p:nvPr/>
        </p:nvCxnSpPr>
        <p:spPr>
          <a:xfrm>
            <a:off x="4194045" y="2897379"/>
            <a:ext cx="720336" cy="0"/>
          </a:xfrm>
          <a:prstGeom prst="line">
            <a:avLst/>
          </a:prstGeom>
          <a:noFill/>
          <a:ln w="19050" cap="rnd" cmpd="sng" algn="ctr">
            <a:solidFill>
              <a:srgbClr val="60B5CC">
                <a:lumMod val="75000"/>
              </a:srgbClr>
            </a:solidFill>
            <a:prstDash val="sysDash"/>
            <a:headEnd type="none" w="med" len="med"/>
            <a:tailEnd type="none" w="med" len="med"/>
          </a:ln>
          <a:effectLst/>
        </p:spPr>
      </p:cxnSp>
      <p:sp>
        <p:nvSpPr>
          <p:cNvPr id="247" name="TextBox 246"/>
          <p:cNvSpPr txBox="1"/>
          <p:nvPr/>
        </p:nvSpPr>
        <p:spPr>
          <a:xfrm>
            <a:off x="8534400" y="2560335"/>
            <a:ext cx="365485" cy="392415"/>
          </a:xfrm>
          <a:prstGeom prst="rect">
            <a:avLst/>
          </a:prstGeom>
          <a:noFill/>
        </p:spPr>
        <p:txBody>
          <a:bodyPr wrap="none" lIns="114300" tIns="57150" rIns="114300" bIns="57150" rtlCol="0">
            <a:spAutoFit/>
          </a:bodyPr>
          <a:lstStyle/>
          <a:p>
            <a:pPr defTabSz="1143000">
              <a:defRPr/>
            </a:pPr>
            <a:r>
              <a:rPr lang="en-AU" kern="0" dirty="0">
                <a:solidFill>
                  <a:sysClr val="windowText" lastClr="000000"/>
                </a:solidFill>
              </a:rPr>
              <a:t>Z</a:t>
            </a:r>
            <a:endParaRPr lang="en-US" kern="0" dirty="0">
              <a:solidFill>
                <a:sysClr val="windowText" lastClr="000000"/>
              </a:solidFill>
            </a:endParaRPr>
          </a:p>
        </p:txBody>
      </p:sp>
      <p:cxnSp>
        <p:nvCxnSpPr>
          <p:cNvPr id="248" name="Straight Connector 247"/>
          <p:cNvCxnSpPr/>
          <p:nvPr/>
        </p:nvCxnSpPr>
        <p:spPr>
          <a:xfrm rot="5400000" flipH="1" flipV="1">
            <a:off x="4471653" y="2448373"/>
            <a:ext cx="891814" cy="0"/>
          </a:xfrm>
          <a:prstGeom prst="line">
            <a:avLst/>
          </a:prstGeom>
          <a:noFill/>
          <a:ln w="19050" cap="rnd" cmpd="sng" algn="ctr">
            <a:solidFill>
              <a:srgbClr val="60B5CC">
                <a:lumMod val="75000"/>
              </a:srgbClr>
            </a:solidFill>
            <a:prstDash val="solid"/>
            <a:tailEnd type="triangle"/>
          </a:ln>
          <a:effectLst/>
        </p:spPr>
      </p:cxnSp>
      <p:sp>
        <p:nvSpPr>
          <p:cNvPr id="249" name="TextBox 248"/>
          <p:cNvSpPr txBox="1"/>
          <p:nvPr/>
        </p:nvSpPr>
        <p:spPr>
          <a:xfrm>
            <a:off x="4684592" y="1663598"/>
            <a:ext cx="368691" cy="392415"/>
          </a:xfrm>
          <a:prstGeom prst="rect">
            <a:avLst/>
          </a:prstGeom>
          <a:noFill/>
        </p:spPr>
        <p:txBody>
          <a:bodyPr wrap="none" lIns="114300" tIns="57150" rIns="114300" bIns="57150" rtlCol="0">
            <a:spAutoFit/>
          </a:bodyPr>
          <a:lstStyle/>
          <a:p>
            <a:pPr defTabSz="1143000">
              <a:defRPr/>
            </a:pPr>
            <a:r>
              <a:rPr lang="en-AU" kern="0" dirty="0">
                <a:solidFill>
                  <a:sysClr val="windowText" lastClr="000000"/>
                </a:solidFill>
              </a:rPr>
              <a:t>Y</a:t>
            </a:r>
            <a:endParaRPr lang="en-US" kern="0" dirty="0">
              <a:solidFill>
                <a:sysClr val="windowText" lastClr="000000"/>
              </a:solidFill>
            </a:endParaRPr>
          </a:p>
        </p:txBody>
      </p:sp>
      <p:sp>
        <p:nvSpPr>
          <p:cNvPr id="250" name="TextBox 249"/>
          <p:cNvSpPr txBox="1"/>
          <p:nvPr/>
        </p:nvSpPr>
        <p:spPr>
          <a:xfrm>
            <a:off x="4569411" y="3650601"/>
            <a:ext cx="658835"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near</a:t>
            </a:r>
            <a:endParaRPr lang="en-US" kern="0" baseline="-25000" dirty="0">
              <a:solidFill>
                <a:sysClr val="windowText" lastClr="000000"/>
              </a:solidFill>
            </a:endParaRPr>
          </a:p>
        </p:txBody>
      </p:sp>
      <p:sp>
        <p:nvSpPr>
          <p:cNvPr id="252" name="TextBox 251"/>
          <p:cNvSpPr txBox="1"/>
          <p:nvPr/>
        </p:nvSpPr>
        <p:spPr>
          <a:xfrm>
            <a:off x="8469412" y="4342523"/>
            <a:ext cx="495328"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far</a:t>
            </a:r>
            <a:endParaRPr lang="en-US" kern="0" baseline="-25000" dirty="0">
              <a:solidFill>
                <a:sysClr val="windowText" lastClr="000000"/>
              </a:solidFill>
            </a:endParaRPr>
          </a:p>
        </p:txBody>
      </p:sp>
      <p:sp>
        <p:nvSpPr>
          <p:cNvPr id="253" name="Freeform 252"/>
          <p:cNvSpPr/>
          <p:nvPr/>
        </p:nvSpPr>
        <p:spPr>
          <a:xfrm>
            <a:off x="7441301" y="2116429"/>
            <a:ext cx="654358" cy="2020960"/>
          </a:xfrm>
          <a:custGeom>
            <a:avLst/>
            <a:gdLst>
              <a:gd name="connsiteX0" fmla="*/ 615992 w 1952398"/>
              <a:gd name="connsiteY0" fmla="*/ 0 h 1397000"/>
              <a:gd name="connsiteX1" fmla="*/ 1047792 w 1952398"/>
              <a:gd name="connsiteY1" fmla="*/ 127000 h 1397000"/>
              <a:gd name="connsiteX2" fmla="*/ 1193842 w 1952398"/>
              <a:gd name="connsiteY2" fmla="*/ 273050 h 1397000"/>
              <a:gd name="connsiteX3" fmla="*/ 1047792 w 1952398"/>
              <a:gd name="connsiteY3" fmla="*/ 552450 h 1397000"/>
              <a:gd name="connsiteX4" fmla="*/ 1949492 w 1952398"/>
              <a:gd name="connsiteY4" fmla="*/ 793750 h 1397000"/>
              <a:gd name="connsiteX5" fmla="*/ 698542 w 1952398"/>
              <a:gd name="connsiteY5" fmla="*/ 1155700 h 1397000"/>
              <a:gd name="connsiteX6" fmla="*/ 190542 w 1952398"/>
              <a:gd name="connsiteY6" fmla="*/ 1282700 h 1397000"/>
              <a:gd name="connsiteX7" fmla="*/ 42 w 1952398"/>
              <a:gd name="connsiteY7" fmla="*/ 1352550 h 1397000"/>
              <a:gd name="connsiteX8" fmla="*/ 171492 w 1952398"/>
              <a:gd name="connsiteY8" fmla="*/ 1397000 h 1397000"/>
              <a:gd name="connsiteX0" fmla="*/ 615956 w 1952362"/>
              <a:gd name="connsiteY0" fmla="*/ 0 h 1930400"/>
              <a:gd name="connsiteX1" fmla="*/ 1047756 w 1952362"/>
              <a:gd name="connsiteY1" fmla="*/ 127000 h 1930400"/>
              <a:gd name="connsiteX2" fmla="*/ 1193806 w 1952362"/>
              <a:gd name="connsiteY2" fmla="*/ 273050 h 1930400"/>
              <a:gd name="connsiteX3" fmla="*/ 1047756 w 1952362"/>
              <a:gd name="connsiteY3" fmla="*/ 552450 h 1930400"/>
              <a:gd name="connsiteX4" fmla="*/ 1949456 w 1952362"/>
              <a:gd name="connsiteY4" fmla="*/ 793750 h 1930400"/>
              <a:gd name="connsiteX5" fmla="*/ 698506 w 1952362"/>
              <a:gd name="connsiteY5" fmla="*/ 1155700 h 1930400"/>
              <a:gd name="connsiteX6" fmla="*/ 190506 w 1952362"/>
              <a:gd name="connsiteY6" fmla="*/ 1282700 h 1930400"/>
              <a:gd name="connsiteX7" fmla="*/ 6 w 1952362"/>
              <a:gd name="connsiteY7" fmla="*/ 1352550 h 1930400"/>
              <a:gd name="connsiteX8" fmla="*/ 1314456 w 1952362"/>
              <a:gd name="connsiteY8" fmla="*/ 1930400 h 1930400"/>
              <a:gd name="connsiteX0" fmla="*/ 442994 w 1779400"/>
              <a:gd name="connsiteY0" fmla="*/ 0 h 1930400"/>
              <a:gd name="connsiteX1" fmla="*/ 874794 w 1779400"/>
              <a:gd name="connsiteY1" fmla="*/ 127000 h 1930400"/>
              <a:gd name="connsiteX2" fmla="*/ 1020844 w 1779400"/>
              <a:gd name="connsiteY2" fmla="*/ 273050 h 1930400"/>
              <a:gd name="connsiteX3" fmla="*/ 874794 w 1779400"/>
              <a:gd name="connsiteY3" fmla="*/ 552450 h 1930400"/>
              <a:gd name="connsiteX4" fmla="*/ 1776494 w 1779400"/>
              <a:gd name="connsiteY4" fmla="*/ 793750 h 1930400"/>
              <a:gd name="connsiteX5" fmla="*/ 525544 w 1779400"/>
              <a:gd name="connsiteY5" fmla="*/ 1155700 h 1930400"/>
              <a:gd name="connsiteX6" fmla="*/ 17544 w 1779400"/>
              <a:gd name="connsiteY6" fmla="*/ 1282700 h 1930400"/>
              <a:gd name="connsiteX7" fmla="*/ 1097044 w 1779400"/>
              <a:gd name="connsiteY7" fmla="*/ 1543050 h 1930400"/>
              <a:gd name="connsiteX8" fmla="*/ 1141494 w 1779400"/>
              <a:gd name="connsiteY8" fmla="*/ 1930400 h 1930400"/>
              <a:gd name="connsiteX0" fmla="*/ 0 w 1336406"/>
              <a:gd name="connsiteY0" fmla="*/ 0 h 1930400"/>
              <a:gd name="connsiteX1" fmla="*/ 431800 w 1336406"/>
              <a:gd name="connsiteY1" fmla="*/ 127000 h 1930400"/>
              <a:gd name="connsiteX2" fmla="*/ 577850 w 1336406"/>
              <a:gd name="connsiteY2" fmla="*/ 273050 h 1930400"/>
              <a:gd name="connsiteX3" fmla="*/ 431800 w 1336406"/>
              <a:gd name="connsiteY3" fmla="*/ 552450 h 1930400"/>
              <a:gd name="connsiteX4" fmla="*/ 1333500 w 1336406"/>
              <a:gd name="connsiteY4" fmla="*/ 793750 h 1930400"/>
              <a:gd name="connsiteX5" fmla="*/ 82550 w 1336406"/>
              <a:gd name="connsiteY5" fmla="*/ 1155700 h 1930400"/>
              <a:gd name="connsiteX6" fmla="*/ 806450 w 1336406"/>
              <a:gd name="connsiteY6" fmla="*/ 1371600 h 1930400"/>
              <a:gd name="connsiteX7" fmla="*/ 654050 w 1336406"/>
              <a:gd name="connsiteY7" fmla="*/ 1543050 h 1930400"/>
              <a:gd name="connsiteX8" fmla="*/ 698500 w 1336406"/>
              <a:gd name="connsiteY8" fmla="*/ 1930400 h 1930400"/>
              <a:gd name="connsiteX0" fmla="*/ 0 w 1353274"/>
              <a:gd name="connsiteY0" fmla="*/ 0 h 1930400"/>
              <a:gd name="connsiteX1" fmla="*/ 431800 w 1353274"/>
              <a:gd name="connsiteY1" fmla="*/ 127000 h 1930400"/>
              <a:gd name="connsiteX2" fmla="*/ 577850 w 1353274"/>
              <a:gd name="connsiteY2" fmla="*/ 273050 h 1930400"/>
              <a:gd name="connsiteX3" fmla="*/ 431800 w 1353274"/>
              <a:gd name="connsiteY3" fmla="*/ 552450 h 1930400"/>
              <a:gd name="connsiteX4" fmla="*/ 1333500 w 1353274"/>
              <a:gd name="connsiteY4" fmla="*/ 793750 h 1930400"/>
              <a:gd name="connsiteX5" fmla="*/ 1035050 w 1353274"/>
              <a:gd name="connsiteY5" fmla="*/ 1104900 h 1930400"/>
              <a:gd name="connsiteX6" fmla="*/ 806450 w 1353274"/>
              <a:gd name="connsiteY6" fmla="*/ 1371600 h 1930400"/>
              <a:gd name="connsiteX7" fmla="*/ 654050 w 1353274"/>
              <a:gd name="connsiteY7" fmla="*/ 1543050 h 1930400"/>
              <a:gd name="connsiteX8" fmla="*/ 698500 w 1353274"/>
              <a:gd name="connsiteY8" fmla="*/ 1930400 h 1930400"/>
              <a:gd name="connsiteX0" fmla="*/ 0 w 1370969"/>
              <a:gd name="connsiteY0" fmla="*/ 0 h 1930400"/>
              <a:gd name="connsiteX1" fmla="*/ 431800 w 1370969"/>
              <a:gd name="connsiteY1" fmla="*/ 127000 h 1930400"/>
              <a:gd name="connsiteX2" fmla="*/ 577850 w 1370969"/>
              <a:gd name="connsiteY2" fmla="*/ 273050 h 1930400"/>
              <a:gd name="connsiteX3" fmla="*/ 1282700 w 1370969"/>
              <a:gd name="connsiteY3" fmla="*/ 514350 h 1930400"/>
              <a:gd name="connsiteX4" fmla="*/ 1333500 w 1370969"/>
              <a:gd name="connsiteY4" fmla="*/ 793750 h 1930400"/>
              <a:gd name="connsiteX5" fmla="*/ 1035050 w 1370969"/>
              <a:gd name="connsiteY5" fmla="*/ 1104900 h 1930400"/>
              <a:gd name="connsiteX6" fmla="*/ 806450 w 1370969"/>
              <a:gd name="connsiteY6" fmla="*/ 1371600 h 1930400"/>
              <a:gd name="connsiteX7" fmla="*/ 654050 w 1370969"/>
              <a:gd name="connsiteY7" fmla="*/ 1543050 h 1930400"/>
              <a:gd name="connsiteX8" fmla="*/ 698500 w 1370969"/>
              <a:gd name="connsiteY8" fmla="*/ 1930400 h 1930400"/>
              <a:gd name="connsiteX0" fmla="*/ 0 w 1346417"/>
              <a:gd name="connsiteY0" fmla="*/ 0 h 1930400"/>
              <a:gd name="connsiteX1" fmla="*/ 431800 w 1346417"/>
              <a:gd name="connsiteY1" fmla="*/ 127000 h 1930400"/>
              <a:gd name="connsiteX2" fmla="*/ 1193800 w 1346417"/>
              <a:gd name="connsiteY2" fmla="*/ 273050 h 1930400"/>
              <a:gd name="connsiteX3" fmla="*/ 1282700 w 1346417"/>
              <a:gd name="connsiteY3" fmla="*/ 514350 h 1930400"/>
              <a:gd name="connsiteX4" fmla="*/ 1333500 w 1346417"/>
              <a:gd name="connsiteY4" fmla="*/ 793750 h 1930400"/>
              <a:gd name="connsiteX5" fmla="*/ 1035050 w 1346417"/>
              <a:gd name="connsiteY5" fmla="*/ 1104900 h 1930400"/>
              <a:gd name="connsiteX6" fmla="*/ 806450 w 1346417"/>
              <a:gd name="connsiteY6" fmla="*/ 1371600 h 1930400"/>
              <a:gd name="connsiteX7" fmla="*/ 654050 w 1346417"/>
              <a:gd name="connsiteY7" fmla="*/ 1543050 h 1930400"/>
              <a:gd name="connsiteX8" fmla="*/ 698500 w 1346417"/>
              <a:gd name="connsiteY8" fmla="*/ 1930400 h 1930400"/>
              <a:gd name="connsiteX0" fmla="*/ 0 w 1346417"/>
              <a:gd name="connsiteY0" fmla="*/ 13658 h 1944058"/>
              <a:gd name="connsiteX1" fmla="*/ 1066800 w 1346417"/>
              <a:gd name="connsiteY1" fmla="*/ 13658 h 1944058"/>
              <a:gd name="connsiteX2" fmla="*/ 1193800 w 1346417"/>
              <a:gd name="connsiteY2" fmla="*/ 286708 h 1944058"/>
              <a:gd name="connsiteX3" fmla="*/ 1282700 w 1346417"/>
              <a:gd name="connsiteY3" fmla="*/ 528008 h 1944058"/>
              <a:gd name="connsiteX4" fmla="*/ 1333500 w 1346417"/>
              <a:gd name="connsiteY4" fmla="*/ 807408 h 1944058"/>
              <a:gd name="connsiteX5" fmla="*/ 1035050 w 1346417"/>
              <a:gd name="connsiteY5" fmla="*/ 1118558 h 1944058"/>
              <a:gd name="connsiteX6" fmla="*/ 806450 w 1346417"/>
              <a:gd name="connsiteY6" fmla="*/ 1385258 h 1944058"/>
              <a:gd name="connsiteX7" fmla="*/ 654050 w 1346417"/>
              <a:gd name="connsiteY7" fmla="*/ 1556708 h 1944058"/>
              <a:gd name="connsiteX8" fmla="*/ 698500 w 1346417"/>
              <a:gd name="connsiteY8" fmla="*/ 1944058 h 1944058"/>
              <a:gd name="connsiteX0" fmla="*/ 0 w 1346417"/>
              <a:gd name="connsiteY0" fmla="*/ 157014 h 2087414"/>
              <a:gd name="connsiteX1" fmla="*/ 1085850 w 1346417"/>
              <a:gd name="connsiteY1" fmla="*/ 0 h 2087414"/>
              <a:gd name="connsiteX2" fmla="*/ 1066800 w 1346417"/>
              <a:gd name="connsiteY2" fmla="*/ 157014 h 2087414"/>
              <a:gd name="connsiteX3" fmla="*/ 1193800 w 1346417"/>
              <a:gd name="connsiteY3" fmla="*/ 430064 h 2087414"/>
              <a:gd name="connsiteX4" fmla="*/ 1282700 w 1346417"/>
              <a:gd name="connsiteY4" fmla="*/ 671364 h 2087414"/>
              <a:gd name="connsiteX5" fmla="*/ 1333500 w 1346417"/>
              <a:gd name="connsiteY5" fmla="*/ 950764 h 2087414"/>
              <a:gd name="connsiteX6" fmla="*/ 1035050 w 1346417"/>
              <a:gd name="connsiteY6" fmla="*/ 1261914 h 2087414"/>
              <a:gd name="connsiteX7" fmla="*/ 806450 w 1346417"/>
              <a:gd name="connsiteY7" fmla="*/ 1528614 h 2087414"/>
              <a:gd name="connsiteX8" fmla="*/ 654050 w 1346417"/>
              <a:gd name="connsiteY8" fmla="*/ 1700064 h 2087414"/>
              <a:gd name="connsiteX9" fmla="*/ 698500 w 1346417"/>
              <a:gd name="connsiteY9" fmla="*/ 2087414 h 2087414"/>
              <a:gd name="connsiteX0" fmla="*/ 0 w 1355693"/>
              <a:gd name="connsiteY0" fmla="*/ 256034 h 2186434"/>
              <a:gd name="connsiteX1" fmla="*/ 1320800 w 1355693"/>
              <a:gd name="connsiteY1" fmla="*/ 3770 h 2186434"/>
              <a:gd name="connsiteX2" fmla="*/ 1085850 w 1355693"/>
              <a:gd name="connsiteY2" fmla="*/ 99020 h 2186434"/>
              <a:gd name="connsiteX3" fmla="*/ 1066800 w 1355693"/>
              <a:gd name="connsiteY3" fmla="*/ 256034 h 2186434"/>
              <a:gd name="connsiteX4" fmla="*/ 1193800 w 1355693"/>
              <a:gd name="connsiteY4" fmla="*/ 529084 h 2186434"/>
              <a:gd name="connsiteX5" fmla="*/ 1282700 w 1355693"/>
              <a:gd name="connsiteY5" fmla="*/ 770384 h 2186434"/>
              <a:gd name="connsiteX6" fmla="*/ 1333500 w 1355693"/>
              <a:gd name="connsiteY6" fmla="*/ 1049784 h 2186434"/>
              <a:gd name="connsiteX7" fmla="*/ 1035050 w 1355693"/>
              <a:gd name="connsiteY7" fmla="*/ 1360934 h 2186434"/>
              <a:gd name="connsiteX8" fmla="*/ 806450 w 1355693"/>
              <a:gd name="connsiteY8" fmla="*/ 1627634 h 2186434"/>
              <a:gd name="connsiteX9" fmla="*/ 654050 w 1355693"/>
              <a:gd name="connsiteY9" fmla="*/ 1799084 h 2186434"/>
              <a:gd name="connsiteX10" fmla="*/ 698500 w 1355693"/>
              <a:gd name="connsiteY10" fmla="*/ 2186434 h 2186434"/>
              <a:gd name="connsiteX0" fmla="*/ 0 w 1355693"/>
              <a:gd name="connsiteY0" fmla="*/ 256034 h 2186434"/>
              <a:gd name="connsiteX1" fmla="*/ 1320800 w 1355693"/>
              <a:gd name="connsiteY1" fmla="*/ 3770 h 2186434"/>
              <a:gd name="connsiteX2" fmla="*/ 1085850 w 1355693"/>
              <a:gd name="connsiteY2" fmla="*/ 99020 h 2186434"/>
              <a:gd name="connsiteX3" fmla="*/ 1143000 w 1355693"/>
              <a:gd name="connsiteY3" fmla="*/ 408434 h 2186434"/>
              <a:gd name="connsiteX4" fmla="*/ 1193800 w 1355693"/>
              <a:gd name="connsiteY4" fmla="*/ 529084 h 2186434"/>
              <a:gd name="connsiteX5" fmla="*/ 1282700 w 1355693"/>
              <a:gd name="connsiteY5" fmla="*/ 770384 h 2186434"/>
              <a:gd name="connsiteX6" fmla="*/ 1333500 w 1355693"/>
              <a:gd name="connsiteY6" fmla="*/ 1049784 h 2186434"/>
              <a:gd name="connsiteX7" fmla="*/ 1035050 w 1355693"/>
              <a:gd name="connsiteY7" fmla="*/ 1360934 h 2186434"/>
              <a:gd name="connsiteX8" fmla="*/ 806450 w 1355693"/>
              <a:gd name="connsiteY8" fmla="*/ 1627634 h 2186434"/>
              <a:gd name="connsiteX9" fmla="*/ 654050 w 1355693"/>
              <a:gd name="connsiteY9" fmla="*/ 1799084 h 2186434"/>
              <a:gd name="connsiteX10" fmla="*/ 698500 w 1355693"/>
              <a:gd name="connsiteY10" fmla="*/ 2186434 h 2186434"/>
              <a:gd name="connsiteX0" fmla="*/ 0 w 1361245"/>
              <a:gd name="connsiteY0" fmla="*/ 254217 h 2184617"/>
              <a:gd name="connsiteX1" fmla="*/ 1320800 w 1361245"/>
              <a:gd name="connsiteY1" fmla="*/ 1953 h 2184617"/>
              <a:gd name="connsiteX2" fmla="*/ 1181100 w 1361245"/>
              <a:gd name="connsiteY2" fmla="*/ 224203 h 2184617"/>
              <a:gd name="connsiteX3" fmla="*/ 1143000 w 1361245"/>
              <a:gd name="connsiteY3" fmla="*/ 406617 h 2184617"/>
              <a:gd name="connsiteX4" fmla="*/ 1193800 w 1361245"/>
              <a:gd name="connsiteY4" fmla="*/ 527267 h 2184617"/>
              <a:gd name="connsiteX5" fmla="*/ 1282700 w 1361245"/>
              <a:gd name="connsiteY5" fmla="*/ 768567 h 2184617"/>
              <a:gd name="connsiteX6" fmla="*/ 1333500 w 1361245"/>
              <a:gd name="connsiteY6" fmla="*/ 1047967 h 2184617"/>
              <a:gd name="connsiteX7" fmla="*/ 1035050 w 1361245"/>
              <a:gd name="connsiteY7" fmla="*/ 1359117 h 2184617"/>
              <a:gd name="connsiteX8" fmla="*/ 806450 w 1361245"/>
              <a:gd name="connsiteY8" fmla="*/ 1625817 h 2184617"/>
              <a:gd name="connsiteX9" fmla="*/ 654050 w 1361245"/>
              <a:gd name="connsiteY9" fmla="*/ 1797267 h 2184617"/>
              <a:gd name="connsiteX10" fmla="*/ 698500 w 1361245"/>
              <a:gd name="connsiteY10" fmla="*/ 2184617 h 2184617"/>
              <a:gd name="connsiteX0" fmla="*/ 0 w 1361245"/>
              <a:gd name="connsiteY0" fmla="*/ 254217 h 2184617"/>
              <a:gd name="connsiteX1" fmla="*/ 1320800 w 1361245"/>
              <a:gd name="connsiteY1" fmla="*/ 1953 h 2184617"/>
              <a:gd name="connsiteX2" fmla="*/ 1181100 w 1361245"/>
              <a:gd name="connsiteY2" fmla="*/ 224203 h 2184617"/>
              <a:gd name="connsiteX3" fmla="*/ 1143000 w 1361245"/>
              <a:gd name="connsiteY3" fmla="*/ 406617 h 2184617"/>
              <a:gd name="connsiteX4" fmla="*/ 1193800 w 1361245"/>
              <a:gd name="connsiteY4" fmla="*/ 527267 h 2184617"/>
              <a:gd name="connsiteX5" fmla="*/ 1282700 w 1361245"/>
              <a:gd name="connsiteY5" fmla="*/ 768567 h 2184617"/>
              <a:gd name="connsiteX6" fmla="*/ 1333500 w 1361245"/>
              <a:gd name="connsiteY6" fmla="*/ 1047967 h 2184617"/>
              <a:gd name="connsiteX7" fmla="*/ 1035050 w 1361245"/>
              <a:gd name="connsiteY7" fmla="*/ 1359117 h 2184617"/>
              <a:gd name="connsiteX8" fmla="*/ 806450 w 1361245"/>
              <a:gd name="connsiteY8" fmla="*/ 1625817 h 2184617"/>
              <a:gd name="connsiteX9" fmla="*/ 654050 w 1361245"/>
              <a:gd name="connsiteY9" fmla="*/ 1797267 h 2184617"/>
              <a:gd name="connsiteX10" fmla="*/ 698500 w 1361245"/>
              <a:gd name="connsiteY10" fmla="*/ 2184617 h 2184617"/>
              <a:gd name="connsiteX0" fmla="*/ 552602 w 707347"/>
              <a:gd name="connsiteY0" fmla="*/ 19267 h 2184617"/>
              <a:gd name="connsiteX1" fmla="*/ 666902 w 707347"/>
              <a:gd name="connsiteY1" fmla="*/ 1953 h 2184617"/>
              <a:gd name="connsiteX2" fmla="*/ 527202 w 707347"/>
              <a:gd name="connsiteY2" fmla="*/ 224203 h 2184617"/>
              <a:gd name="connsiteX3" fmla="*/ 489102 w 707347"/>
              <a:gd name="connsiteY3" fmla="*/ 406617 h 2184617"/>
              <a:gd name="connsiteX4" fmla="*/ 539902 w 707347"/>
              <a:gd name="connsiteY4" fmla="*/ 527267 h 2184617"/>
              <a:gd name="connsiteX5" fmla="*/ 628802 w 707347"/>
              <a:gd name="connsiteY5" fmla="*/ 768567 h 2184617"/>
              <a:gd name="connsiteX6" fmla="*/ 679602 w 707347"/>
              <a:gd name="connsiteY6" fmla="*/ 1047967 h 2184617"/>
              <a:gd name="connsiteX7" fmla="*/ 381152 w 707347"/>
              <a:gd name="connsiteY7" fmla="*/ 1359117 h 2184617"/>
              <a:gd name="connsiteX8" fmla="*/ 152552 w 707347"/>
              <a:gd name="connsiteY8" fmla="*/ 1625817 h 2184617"/>
              <a:gd name="connsiteX9" fmla="*/ 152 w 707347"/>
              <a:gd name="connsiteY9" fmla="*/ 1797267 h 2184617"/>
              <a:gd name="connsiteX10" fmla="*/ 44602 w 707347"/>
              <a:gd name="connsiteY10" fmla="*/ 2184617 h 21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7347" h="2184617">
                <a:moveTo>
                  <a:pt x="552602" y="19267"/>
                </a:moveTo>
                <a:cubicBezTo>
                  <a:pt x="555777" y="16381"/>
                  <a:pt x="485927" y="28122"/>
                  <a:pt x="666902" y="1953"/>
                </a:cubicBezTo>
                <a:cubicBezTo>
                  <a:pt x="847877" y="-24216"/>
                  <a:pt x="352577" y="221317"/>
                  <a:pt x="527202" y="224203"/>
                </a:cubicBezTo>
                <a:cubicBezTo>
                  <a:pt x="543077" y="385839"/>
                  <a:pt x="486985" y="356106"/>
                  <a:pt x="489102" y="406617"/>
                </a:cubicBezTo>
                <a:cubicBezTo>
                  <a:pt x="491219" y="457128"/>
                  <a:pt x="516619" y="466942"/>
                  <a:pt x="539902" y="527267"/>
                </a:cubicBezTo>
                <a:cubicBezTo>
                  <a:pt x="563185" y="587592"/>
                  <a:pt x="605519" y="681784"/>
                  <a:pt x="628802" y="768567"/>
                </a:cubicBezTo>
                <a:cubicBezTo>
                  <a:pt x="652085" y="855350"/>
                  <a:pt x="720877" y="949542"/>
                  <a:pt x="679602" y="1047967"/>
                </a:cubicBezTo>
                <a:cubicBezTo>
                  <a:pt x="638327" y="1146392"/>
                  <a:pt x="468994" y="1262809"/>
                  <a:pt x="381152" y="1359117"/>
                </a:cubicBezTo>
                <a:cubicBezTo>
                  <a:pt x="293310" y="1455425"/>
                  <a:pt x="216052" y="1552792"/>
                  <a:pt x="152552" y="1625817"/>
                </a:cubicBezTo>
                <a:cubicBezTo>
                  <a:pt x="89052" y="1698842"/>
                  <a:pt x="3327" y="1778217"/>
                  <a:pt x="152" y="1797267"/>
                </a:cubicBezTo>
                <a:cubicBezTo>
                  <a:pt x="-3023" y="1816317"/>
                  <a:pt x="44602" y="2184617"/>
                  <a:pt x="44602" y="2184617"/>
                </a:cubicBezTo>
              </a:path>
            </a:pathLst>
          </a:custGeom>
          <a:ln>
            <a:solidFill>
              <a:srgbClr val="FF0000"/>
            </a:solidFill>
          </a:ln>
        </p:spPr>
        <p:style>
          <a:lnRef idx="3">
            <a:schemeClr val="accent6"/>
          </a:lnRef>
          <a:fillRef idx="0">
            <a:schemeClr val="accent6"/>
          </a:fillRef>
          <a:effectRef idx="2">
            <a:schemeClr val="accent6"/>
          </a:effectRef>
          <a:fontRef idx="minor">
            <a:schemeClr val="tx1"/>
          </a:fontRef>
        </p:style>
        <p:txBody>
          <a:bodyPr lIns="114300" tIns="57150" rIns="114300" bIns="57150" rtlCol="0" anchor="ctr"/>
          <a:lstStyle/>
          <a:p>
            <a:pPr algn="ctr" defTabSz="1143000">
              <a:defRPr/>
            </a:pPr>
            <a:endParaRPr lang="en-US" kern="0">
              <a:solidFill>
                <a:sysClr val="windowText" lastClr="000000"/>
              </a:solidFill>
              <a:latin typeface="Corbel"/>
            </a:endParaRPr>
          </a:p>
        </p:txBody>
      </p:sp>
      <p:grpSp>
        <p:nvGrpSpPr>
          <p:cNvPr id="2" name="Group 254"/>
          <p:cNvGrpSpPr/>
          <p:nvPr/>
        </p:nvGrpSpPr>
        <p:grpSpPr>
          <a:xfrm>
            <a:off x="3854744" y="2745409"/>
            <a:ext cx="277923" cy="312450"/>
            <a:chOff x="990500" y="3212804"/>
            <a:chExt cx="1145624" cy="1287952"/>
          </a:xfrm>
        </p:grpSpPr>
        <p:grpSp>
          <p:nvGrpSpPr>
            <p:cNvPr id="3" name="Group 19"/>
            <p:cNvGrpSpPr/>
            <p:nvPr/>
          </p:nvGrpSpPr>
          <p:grpSpPr>
            <a:xfrm rot="2693286">
              <a:off x="990500" y="3212804"/>
              <a:ext cx="1145624" cy="1287952"/>
              <a:chOff x="1475656" y="3586913"/>
              <a:chExt cx="1145624" cy="1170865"/>
            </a:xfrm>
          </p:grpSpPr>
          <p:sp>
            <p:nvSpPr>
              <p:cNvPr id="258" name="Arc 257"/>
              <p:cNvSpPr/>
              <p:nvPr/>
            </p:nvSpPr>
            <p:spPr>
              <a:xfrm>
                <a:off x="1475656" y="3843378"/>
                <a:ext cx="914400" cy="914400"/>
              </a:xfrm>
              <a:prstGeom prst="arc">
                <a:avLst/>
              </a:prstGeom>
              <a:solidFill>
                <a:sysClr val="window" lastClr="FFFFFF"/>
              </a:solidFill>
              <a:ln w="19050" cap="rnd" cmpd="sng" algn="ctr">
                <a:solidFill>
                  <a:srgbClr val="F0AD00"/>
                </a:solidFill>
                <a:prstDash val="solid"/>
              </a:ln>
              <a:effectLst/>
            </p:spPr>
            <p:txBody>
              <a:bodyPr rtlCol="0" anchor="ctr"/>
              <a:lstStyle/>
              <a:p>
                <a:pPr algn="ctr" defTabSz="1143000">
                  <a:defRPr/>
                </a:pPr>
                <a:endParaRPr lang="en-US" kern="0">
                  <a:solidFill>
                    <a:sysClr val="windowText" lastClr="000000"/>
                  </a:solidFill>
                  <a:latin typeface="Corbel"/>
                </a:endParaRPr>
              </a:p>
            </p:txBody>
          </p:sp>
          <p:cxnSp>
            <p:nvCxnSpPr>
              <p:cNvPr id="259" name="Straight Connector 258"/>
              <p:cNvCxnSpPr/>
              <p:nvPr/>
            </p:nvCxnSpPr>
            <p:spPr>
              <a:xfrm flipV="1">
                <a:off x="1475656" y="3586913"/>
                <a:ext cx="576064" cy="1170865"/>
              </a:xfrm>
              <a:prstGeom prst="line">
                <a:avLst/>
              </a:prstGeom>
              <a:noFill/>
              <a:ln w="19050" cap="rnd" cmpd="sng" algn="ctr">
                <a:solidFill>
                  <a:srgbClr val="F0AD00">
                    <a:shade val="95000"/>
                    <a:satMod val="105000"/>
                  </a:srgbClr>
                </a:solidFill>
                <a:prstDash val="solid"/>
              </a:ln>
              <a:effectLst/>
            </p:spPr>
          </p:cxnSp>
          <p:cxnSp>
            <p:nvCxnSpPr>
              <p:cNvPr id="260" name="Straight Connector 259"/>
              <p:cNvCxnSpPr/>
              <p:nvPr/>
            </p:nvCxnSpPr>
            <p:spPr>
              <a:xfrm flipV="1">
                <a:off x="1475656" y="4191000"/>
                <a:ext cx="1145624" cy="566778"/>
              </a:xfrm>
              <a:prstGeom prst="line">
                <a:avLst/>
              </a:prstGeom>
              <a:noFill/>
              <a:ln w="19050" cap="rnd" cmpd="sng" algn="ctr">
                <a:solidFill>
                  <a:srgbClr val="F0AD00">
                    <a:shade val="95000"/>
                    <a:satMod val="105000"/>
                  </a:srgbClr>
                </a:solidFill>
                <a:prstDash val="solid"/>
              </a:ln>
              <a:effectLst/>
            </p:spPr>
          </p:cxnSp>
        </p:grpSp>
        <p:sp>
          <p:nvSpPr>
            <p:cNvPr id="257" name="Oval 256"/>
            <p:cNvSpPr/>
            <p:nvPr/>
          </p:nvSpPr>
          <p:spPr>
            <a:xfrm flipH="1">
              <a:off x="1652816" y="3717032"/>
              <a:ext cx="182880" cy="264866"/>
            </a:xfrm>
            <a:prstGeom prst="ellipse">
              <a:avLst/>
            </a:prstGeom>
            <a:solidFill>
              <a:sysClr val="windowText" lastClr="000000"/>
            </a:solidFill>
            <a:ln w="19050" cap="flat" cmpd="thickThin" algn="ctr">
              <a:solidFill>
                <a:sysClr val="windowText" lastClr="000000">
                  <a:shade val="50000"/>
                </a:sysClr>
              </a:solidFill>
              <a:prstDash val="solid"/>
            </a:ln>
            <a:effectLst/>
          </p:spPr>
          <p:txBody>
            <a:bodyPr rtlCol="0" anchor="ctr"/>
            <a:lstStyle/>
            <a:p>
              <a:pPr algn="ctr" defTabSz="1143000">
                <a:defRPr/>
              </a:pPr>
              <a:endParaRPr lang="en-US" kern="0">
                <a:solidFill>
                  <a:sysClr val="window" lastClr="FFFFFF"/>
                </a:solidFill>
                <a:latin typeface="Corbel"/>
              </a:endParaRPr>
            </a:p>
          </p:txBody>
        </p:sp>
      </p:grpSp>
      <p:sp>
        <p:nvSpPr>
          <p:cNvPr id="261" name="TextBox 260"/>
          <p:cNvSpPr txBox="1"/>
          <p:nvPr/>
        </p:nvSpPr>
        <p:spPr>
          <a:xfrm>
            <a:off x="3683707" y="2419350"/>
            <a:ext cx="583493"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Eye</a:t>
            </a:r>
            <a:endParaRPr lang="en-US" kern="0" baseline="-25000" dirty="0">
              <a:solidFill>
                <a:sysClr val="windowText" lastClr="000000"/>
              </a:solidFill>
            </a:endParaRPr>
          </a:p>
        </p:txBody>
      </p:sp>
      <p:cxnSp>
        <p:nvCxnSpPr>
          <p:cNvPr id="265" name="Straight Connector 264"/>
          <p:cNvCxnSpPr/>
          <p:nvPr/>
        </p:nvCxnSpPr>
        <p:spPr>
          <a:xfrm rot="16200000" flipH="1">
            <a:off x="6097693" y="2915676"/>
            <a:ext cx="2634626" cy="0"/>
          </a:xfrm>
          <a:prstGeom prst="line">
            <a:avLst/>
          </a:prstGeom>
          <a:noFill/>
          <a:ln w="19050" cap="rnd" cmpd="sng" algn="ctr">
            <a:solidFill>
              <a:srgbClr val="F0AD00">
                <a:shade val="95000"/>
                <a:satMod val="105000"/>
              </a:srgbClr>
            </a:solidFill>
            <a:prstDash val="solid"/>
          </a:ln>
          <a:effectLst/>
        </p:spPr>
      </p:cxnSp>
      <p:cxnSp>
        <p:nvCxnSpPr>
          <p:cNvPr id="266" name="Straight Connector 265"/>
          <p:cNvCxnSpPr/>
          <p:nvPr/>
        </p:nvCxnSpPr>
        <p:spPr>
          <a:xfrm rot="16200000" flipH="1">
            <a:off x="4705488" y="2911269"/>
            <a:ext cx="713726" cy="0"/>
          </a:xfrm>
          <a:prstGeom prst="line">
            <a:avLst/>
          </a:prstGeom>
          <a:noFill/>
          <a:ln w="19050" cap="rnd" cmpd="sng" algn="ctr">
            <a:solidFill>
              <a:srgbClr val="F0AD00">
                <a:shade val="95000"/>
                <a:satMod val="105000"/>
              </a:srgbClr>
            </a:solidFill>
            <a:prstDash val="solid"/>
          </a:ln>
          <a:effectLst/>
        </p:spPr>
      </p:cxnSp>
      <p:cxnSp>
        <p:nvCxnSpPr>
          <p:cNvPr id="267" name="Straight Connector 266"/>
          <p:cNvCxnSpPr/>
          <p:nvPr/>
        </p:nvCxnSpPr>
        <p:spPr>
          <a:xfrm rot="5400000">
            <a:off x="4817816" y="2913469"/>
            <a:ext cx="859121" cy="4"/>
          </a:xfrm>
          <a:prstGeom prst="line">
            <a:avLst/>
          </a:prstGeom>
          <a:noFill/>
          <a:ln w="19050" cap="rnd" cmpd="sng" algn="ctr">
            <a:solidFill>
              <a:srgbClr val="F0AD00">
                <a:shade val="95000"/>
                <a:satMod val="105000"/>
              </a:srgbClr>
            </a:solidFill>
            <a:prstDash val="solid"/>
          </a:ln>
          <a:effectLst/>
        </p:spPr>
      </p:cxnSp>
      <p:cxnSp>
        <p:nvCxnSpPr>
          <p:cNvPr id="268" name="Straight Connector 267"/>
          <p:cNvCxnSpPr/>
          <p:nvPr/>
        </p:nvCxnSpPr>
        <p:spPr>
          <a:xfrm rot="16200000" flipH="1">
            <a:off x="4941565" y="2915301"/>
            <a:ext cx="1034600" cy="0"/>
          </a:xfrm>
          <a:prstGeom prst="line">
            <a:avLst/>
          </a:prstGeom>
          <a:noFill/>
          <a:ln w="19050" cap="rnd" cmpd="sng" algn="ctr">
            <a:solidFill>
              <a:srgbClr val="F0AD00">
                <a:shade val="95000"/>
                <a:satMod val="105000"/>
              </a:srgbClr>
            </a:solidFill>
            <a:prstDash val="solid"/>
          </a:ln>
          <a:effectLst/>
        </p:spPr>
      </p:cxnSp>
      <p:cxnSp>
        <p:nvCxnSpPr>
          <p:cNvPr id="269" name="Straight Connector 268"/>
          <p:cNvCxnSpPr/>
          <p:nvPr/>
        </p:nvCxnSpPr>
        <p:spPr>
          <a:xfrm rot="16200000" flipH="1">
            <a:off x="5092823" y="2916039"/>
            <a:ext cx="1250494" cy="0"/>
          </a:xfrm>
          <a:prstGeom prst="line">
            <a:avLst/>
          </a:prstGeom>
          <a:noFill/>
          <a:ln w="19050" cap="rnd" cmpd="sng" algn="ctr">
            <a:solidFill>
              <a:srgbClr val="F0AD00">
                <a:shade val="95000"/>
                <a:satMod val="105000"/>
              </a:srgbClr>
            </a:solidFill>
            <a:prstDash val="solid"/>
          </a:ln>
          <a:effectLst/>
        </p:spPr>
      </p:cxnSp>
      <p:cxnSp>
        <p:nvCxnSpPr>
          <p:cNvPr id="270" name="Straight Connector 269"/>
          <p:cNvCxnSpPr/>
          <p:nvPr/>
        </p:nvCxnSpPr>
        <p:spPr>
          <a:xfrm rot="5400000">
            <a:off x="5281169" y="2914205"/>
            <a:ext cx="1506759" cy="0"/>
          </a:xfrm>
          <a:prstGeom prst="line">
            <a:avLst/>
          </a:prstGeom>
          <a:noFill/>
          <a:ln w="19050" cap="rnd" cmpd="sng" algn="ctr">
            <a:solidFill>
              <a:srgbClr val="F0AD00">
                <a:shade val="95000"/>
                <a:satMod val="105000"/>
              </a:srgbClr>
            </a:solidFill>
            <a:prstDash val="solid"/>
          </a:ln>
          <a:effectLst/>
        </p:spPr>
      </p:cxnSp>
      <p:cxnSp>
        <p:nvCxnSpPr>
          <p:cNvPr id="271" name="Straight Connector 270"/>
          <p:cNvCxnSpPr/>
          <p:nvPr/>
        </p:nvCxnSpPr>
        <p:spPr>
          <a:xfrm rot="5400000">
            <a:off x="5511002" y="2917878"/>
            <a:ext cx="1812221" cy="0"/>
          </a:xfrm>
          <a:prstGeom prst="line">
            <a:avLst/>
          </a:prstGeom>
          <a:noFill/>
          <a:ln w="19050" cap="rnd" cmpd="sng" algn="ctr">
            <a:solidFill>
              <a:srgbClr val="F0AD00">
                <a:shade val="95000"/>
                <a:satMod val="105000"/>
              </a:srgbClr>
            </a:solidFill>
            <a:prstDash val="solid"/>
          </a:ln>
          <a:effectLst/>
        </p:spPr>
      </p:cxnSp>
      <p:cxnSp>
        <p:nvCxnSpPr>
          <p:cNvPr id="272" name="Straight Connector 271"/>
          <p:cNvCxnSpPr/>
          <p:nvPr/>
        </p:nvCxnSpPr>
        <p:spPr>
          <a:xfrm rot="16200000" flipH="1">
            <a:off x="5777180" y="2916042"/>
            <a:ext cx="2178634" cy="0"/>
          </a:xfrm>
          <a:prstGeom prst="line">
            <a:avLst/>
          </a:prstGeom>
          <a:noFill/>
          <a:ln w="19050" cap="rnd" cmpd="sng" algn="ctr">
            <a:solidFill>
              <a:srgbClr val="F0AD00">
                <a:shade val="95000"/>
                <a:satMod val="105000"/>
              </a:srgbClr>
            </a:solidFill>
            <a:prstDash val="solid"/>
          </a:ln>
          <a:effectLst/>
        </p:spPr>
      </p:cxnSp>
      <p:cxnSp>
        <p:nvCxnSpPr>
          <p:cNvPr id="273" name="Straight Connector 272"/>
          <p:cNvCxnSpPr/>
          <p:nvPr/>
        </p:nvCxnSpPr>
        <p:spPr>
          <a:xfrm rot="16200000" flipH="1">
            <a:off x="6489807" y="2911268"/>
            <a:ext cx="3172124" cy="0"/>
          </a:xfrm>
          <a:prstGeom prst="line">
            <a:avLst/>
          </a:prstGeom>
          <a:noFill/>
          <a:ln w="19050" cap="rnd" cmpd="sng" algn="ctr">
            <a:solidFill>
              <a:srgbClr val="F0AD00">
                <a:shade val="95000"/>
                <a:satMod val="105000"/>
              </a:srgbClr>
            </a:solidFill>
            <a:prstDash val="solid"/>
          </a:ln>
          <a:effectLst/>
        </p:spPr>
      </p:cxnSp>
      <p:sp>
        <p:nvSpPr>
          <p:cNvPr id="6" name="Title 5"/>
          <p:cNvSpPr>
            <a:spLocks noGrp="1"/>
          </p:cNvSpPr>
          <p:nvPr>
            <p:ph type="title"/>
          </p:nvPr>
        </p:nvSpPr>
        <p:spPr/>
        <p:txBody>
          <a:bodyPr/>
          <a:lstStyle/>
          <a:p>
            <a:r>
              <a:rPr lang="en-AU" dirty="0" smtClean="0"/>
              <a:t>Finding Unique Clusters</a:t>
            </a:r>
            <a:endParaRPr lang="en-AU" dirty="0"/>
          </a:p>
        </p:txBody>
      </p:sp>
      <p:sp>
        <p:nvSpPr>
          <p:cNvPr id="41" name="Oval 40"/>
          <p:cNvSpPr/>
          <p:nvPr/>
        </p:nvSpPr>
        <p:spPr>
          <a:xfrm>
            <a:off x="5068093" y="2143120"/>
            <a:ext cx="381994" cy="1518058"/>
          </a:xfrm>
          <a:prstGeom prst="ellipse">
            <a:avLst/>
          </a:prstGeom>
          <a:gradFill>
            <a:gsLst>
              <a:gs pos="0">
                <a:srgbClr val="C00000">
                  <a:alpha val="34000"/>
                </a:srgbClr>
              </a:gs>
              <a:gs pos="100000">
                <a:srgbClr val="FF0000">
                  <a:alpha val="51000"/>
                </a:srgbClr>
              </a:gs>
            </a:gsLst>
          </a:gradFill>
        </p:spPr>
        <p:style>
          <a:lnRef idx="0">
            <a:schemeClr val="accent2"/>
          </a:lnRef>
          <a:fillRef idx="3">
            <a:schemeClr val="accent2"/>
          </a:fillRef>
          <a:effectRef idx="3">
            <a:schemeClr val="accent2"/>
          </a:effectRef>
          <a:fontRef idx="minor">
            <a:schemeClr val="lt1"/>
          </a:fontRef>
        </p:style>
        <p:txBody>
          <a:bodyPr lIns="114300" tIns="57150" rIns="114300" bIns="57150" rtlCol="0" anchor="ctr"/>
          <a:lstStyle/>
          <a:p>
            <a:pPr algn="ctr"/>
            <a:endParaRPr lang="en-US"/>
          </a:p>
        </p:txBody>
      </p:sp>
      <p:sp>
        <p:nvSpPr>
          <p:cNvPr id="42" name="Rectangle 41"/>
          <p:cNvSpPr/>
          <p:nvPr/>
        </p:nvSpPr>
        <p:spPr>
          <a:xfrm>
            <a:off x="8324289" y="1470617"/>
            <a:ext cx="152568" cy="199096"/>
          </a:xfrm>
          <a:prstGeom prst="rect">
            <a:avLst/>
          </a:prstGeom>
          <a:solidFill>
            <a:srgbClr val="C00000"/>
          </a:solidFill>
          <a:ln>
            <a:solidFill>
              <a:srgbClr val="C00000"/>
            </a:solidFill>
          </a:ln>
        </p:spPr>
        <p:style>
          <a:lnRef idx="0">
            <a:schemeClr val="accent2"/>
          </a:lnRef>
          <a:fillRef idx="3">
            <a:schemeClr val="accent2"/>
          </a:fillRef>
          <a:effectRef idx="3">
            <a:schemeClr val="accent2"/>
          </a:effectRef>
          <a:fontRef idx="minor">
            <a:schemeClr val="lt1"/>
          </a:fontRef>
        </p:style>
        <p:txBody>
          <a:bodyPr lIns="114300" tIns="57150" rIns="114300" bIns="57150" rtlCol="0" anchor="ctr"/>
          <a:lstStyle/>
          <a:p>
            <a:pPr algn="ctr" defTabSz="1143000">
              <a:defRPr/>
            </a:pPr>
            <a:endParaRPr lang="en-US" kern="0">
              <a:solidFill>
                <a:sysClr val="window" lastClr="FFFFFF"/>
              </a:solidFill>
              <a:latin typeface="Corbel"/>
            </a:endParaRPr>
          </a:p>
        </p:txBody>
      </p:sp>
    </p:spTree>
    <p:extLst>
      <p:ext uri="{BB962C8B-B14F-4D97-AF65-F5344CB8AC3E}">
        <p14:creationId xmlns:p14="http://schemas.microsoft.com/office/powerpoint/2010/main" val="1770365494"/>
      </p:ext>
    </p:extLst>
  </p:cSld>
  <p:clrMapOvr>
    <a:masterClrMapping/>
  </p:clrMapOvr>
  <mc:AlternateContent xmlns:mc="http://schemas.openxmlformats.org/markup-compatibility/2006" xmlns:p14="http://schemas.microsoft.com/office/powerpoint/2010/main">
    <mc:Choice Requires="p14">
      <p:transition p14:dur="250" advTm="77">
        <p:fade/>
      </p:transition>
    </mc:Choice>
    <mc:Fallback xmlns="">
      <p:transition advTm="77">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Freeform 232"/>
          <p:cNvSpPr/>
          <p:nvPr/>
        </p:nvSpPr>
        <p:spPr>
          <a:xfrm>
            <a:off x="5063134" y="2476499"/>
            <a:ext cx="185328" cy="849894"/>
          </a:xfrm>
          <a:custGeom>
            <a:avLst/>
            <a:gdLst>
              <a:gd name="connsiteX0" fmla="*/ 0 w 595312"/>
              <a:gd name="connsiteY0" fmla="*/ 119062 h 714375"/>
              <a:gd name="connsiteX1" fmla="*/ 590550 w 595312"/>
              <a:gd name="connsiteY1" fmla="*/ 0 h 714375"/>
              <a:gd name="connsiteX2" fmla="*/ 595312 w 595312"/>
              <a:gd name="connsiteY2" fmla="*/ 714375 h 714375"/>
              <a:gd name="connsiteX3" fmla="*/ 0 w 595312"/>
              <a:gd name="connsiteY3" fmla="*/ 714375 h 714375"/>
              <a:gd name="connsiteX4" fmla="*/ 0 w 595312"/>
              <a:gd name="connsiteY4" fmla="*/ 119062 h 714375"/>
              <a:gd name="connsiteX0" fmla="*/ 0 w 1470979"/>
              <a:gd name="connsiteY0" fmla="*/ 558752 h 714375"/>
              <a:gd name="connsiteX1" fmla="*/ 1466217 w 1470979"/>
              <a:gd name="connsiteY1" fmla="*/ 0 h 714375"/>
              <a:gd name="connsiteX2" fmla="*/ 1470979 w 1470979"/>
              <a:gd name="connsiteY2" fmla="*/ 714375 h 714375"/>
              <a:gd name="connsiteX3" fmla="*/ 875667 w 1470979"/>
              <a:gd name="connsiteY3" fmla="*/ 714375 h 714375"/>
              <a:gd name="connsiteX4" fmla="*/ 0 w 1470979"/>
              <a:gd name="connsiteY4" fmla="*/ 558752 h 714375"/>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11034 h 706243"/>
              <a:gd name="connsiteX1" fmla="*/ 1309774 w 1470979"/>
              <a:gd name="connsiteY1" fmla="*/ 0 h 706243"/>
              <a:gd name="connsiteX2" fmla="*/ 1470979 w 1470979"/>
              <a:gd name="connsiteY2" fmla="*/ 701009 h 706243"/>
              <a:gd name="connsiteX3" fmla="*/ 0 w 1470979"/>
              <a:gd name="connsiteY3" fmla="*/ 706243 h 706243"/>
              <a:gd name="connsiteX4" fmla="*/ 170666 w 1470979"/>
              <a:gd name="connsiteY4" fmla="*/ 111034 h 706243"/>
              <a:gd name="connsiteX0" fmla="*/ 170666 w 1371429"/>
              <a:gd name="connsiteY0" fmla="*/ 111034 h 706243"/>
              <a:gd name="connsiteX1" fmla="*/ 1309774 w 1371429"/>
              <a:gd name="connsiteY1" fmla="*/ 0 h 706243"/>
              <a:gd name="connsiteX2" fmla="*/ 1371429 w 1371429"/>
              <a:gd name="connsiteY2" fmla="*/ 667598 h 706243"/>
              <a:gd name="connsiteX3" fmla="*/ 0 w 1371429"/>
              <a:gd name="connsiteY3" fmla="*/ 706243 h 706243"/>
              <a:gd name="connsiteX4" fmla="*/ 170666 w 1371429"/>
              <a:gd name="connsiteY4" fmla="*/ 111034 h 706243"/>
              <a:gd name="connsiteX0" fmla="*/ 28448 w 1229211"/>
              <a:gd name="connsiteY0" fmla="*/ 111034 h 706243"/>
              <a:gd name="connsiteX1" fmla="*/ 1167556 w 1229211"/>
              <a:gd name="connsiteY1" fmla="*/ 0 h 706243"/>
              <a:gd name="connsiteX2" fmla="*/ 1229211 w 1229211"/>
              <a:gd name="connsiteY2" fmla="*/ 667598 h 706243"/>
              <a:gd name="connsiteX3" fmla="*/ 0 w 1229211"/>
              <a:gd name="connsiteY3" fmla="*/ 706243 h 706243"/>
              <a:gd name="connsiteX4" fmla="*/ 28448 w 1229211"/>
              <a:gd name="connsiteY4" fmla="*/ 111034 h 706243"/>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706243 h 2010751"/>
              <a:gd name="connsiteX4" fmla="*/ 28448 w 1167694"/>
              <a:gd name="connsiteY4" fmla="*/ 111034 h 2010751"/>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1775420 h 2010751"/>
              <a:gd name="connsiteX4" fmla="*/ 28448 w 1167694"/>
              <a:gd name="connsiteY4" fmla="*/ 111034 h 2010751"/>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96513"/>
              <a:gd name="connsiteY0" fmla="*/ 153285 h 2010736"/>
              <a:gd name="connsiteX1" fmla="*/ 1186740 w 1196513"/>
              <a:gd name="connsiteY1" fmla="*/ 0 h 2010736"/>
              <a:gd name="connsiteX2" fmla="*/ 1196513 w 1196513"/>
              <a:gd name="connsiteY2" fmla="*/ 2010736 h 2010736"/>
              <a:gd name="connsiteX3" fmla="*/ 0 w 1196513"/>
              <a:gd name="connsiteY3" fmla="*/ 1817671 h 2010736"/>
              <a:gd name="connsiteX4" fmla="*/ 28448 w 1196513"/>
              <a:gd name="connsiteY4" fmla="*/ 153285 h 201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513" h="2010736">
                <a:moveTo>
                  <a:pt x="28448" y="153285"/>
                </a:moveTo>
                <a:cubicBezTo>
                  <a:pt x="543403" y="86032"/>
                  <a:pt x="578501" y="69296"/>
                  <a:pt x="1186740" y="0"/>
                </a:cubicBezTo>
                <a:cubicBezTo>
                  <a:pt x="1188327" y="238125"/>
                  <a:pt x="1194926" y="1772611"/>
                  <a:pt x="1196513" y="2010736"/>
                </a:cubicBezTo>
                <a:lnTo>
                  <a:pt x="0" y="1817671"/>
                </a:lnTo>
                <a:lnTo>
                  <a:pt x="28448" y="153285"/>
                </a:ln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232" name="Freeform 231"/>
          <p:cNvSpPr/>
          <p:nvPr/>
        </p:nvSpPr>
        <p:spPr>
          <a:xfrm>
            <a:off x="4930481" y="2712461"/>
            <a:ext cx="148723" cy="358338"/>
          </a:xfrm>
          <a:custGeom>
            <a:avLst/>
            <a:gdLst>
              <a:gd name="connsiteX0" fmla="*/ 0 w 595312"/>
              <a:gd name="connsiteY0" fmla="*/ 119062 h 714375"/>
              <a:gd name="connsiteX1" fmla="*/ 590550 w 595312"/>
              <a:gd name="connsiteY1" fmla="*/ 0 h 714375"/>
              <a:gd name="connsiteX2" fmla="*/ 595312 w 595312"/>
              <a:gd name="connsiteY2" fmla="*/ 714375 h 714375"/>
              <a:gd name="connsiteX3" fmla="*/ 0 w 595312"/>
              <a:gd name="connsiteY3" fmla="*/ 714375 h 714375"/>
              <a:gd name="connsiteX4" fmla="*/ 0 w 595312"/>
              <a:gd name="connsiteY4" fmla="*/ 119062 h 714375"/>
              <a:gd name="connsiteX0" fmla="*/ 0 w 1470979"/>
              <a:gd name="connsiteY0" fmla="*/ 558752 h 714375"/>
              <a:gd name="connsiteX1" fmla="*/ 1466217 w 1470979"/>
              <a:gd name="connsiteY1" fmla="*/ 0 h 714375"/>
              <a:gd name="connsiteX2" fmla="*/ 1470979 w 1470979"/>
              <a:gd name="connsiteY2" fmla="*/ 714375 h 714375"/>
              <a:gd name="connsiteX3" fmla="*/ 875667 w 1470979"/>
              <a:gd name="connsiteY3" fmla="*/ 714375 h 714375"/>
              <a:gd name="connsiteX4" fmla="*/ 0 w 1470979"/>
              <a:gd name="connsiteY4" fmla="*/ 558752 h 714375"/>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11034 h 706243"/>
              <a:gd name="connsiteX1" fmla="*/ 1309774 w 1470979"/>
              <a:gd name="connsiteY1" fmla="*/ 0 h 706243"/>
              <a:gd name="connsiteX2" fmla="*/ 1470979 w 1470979"/>
              <a:gd name="connsiteY2" fmla="*/ 701009 h 706243"/>
              <a:gd name="connsiteX3" fmla="*/ 0 w 1470979"/>
              <a:gd name="connsiteY3" fmla="*/ 706243 h 706243"/>
              <a:gd name="connsiteX4" fmla="*/ 170666 w 1470979"/>
              <a:gd name="connsiteY4" fmla="*/ 111034 h 706243"/>
              <a:gd name="connsiteX0" fmla="*/ 170666 w 1371429"/>
              <a:gd name="connsiteY0" fmla="*/ 111034 h 706243"/>
              <a:gd name="connsiteX1" fmla="*/ 1309774 w 1371429"/>
              <a:gd name="connsiteY1" fmla="*/ 0 h 706243"/>
              <a:gd name="connsiteX2" fmla="*/ 1371429 w 1371429"/>
              <a:gd name="connsiteY2" fmla="*/ 667598 h 706243"/>
              <a:gd name="connsiteX3" fmla="*/ 0 w 1371429"/>
              <a:gd name="connsiteY3" fmla="*/ 706243 h 706243"/>
              <a:gd name="connsiteX4" fmla="*/ 170666 w 1371429"/>
              <a:gd name="connsiteY4" fmla="*/ 111034 h 706243"/>
              <a:gd name="connsiteX0" fmla="*/ 28448 w 1229211"/>
              <a:gd name="connsiteY0" fmla="*/ 111034 h 706243"/>
              <a:gd name="connsiteX1" fmla="*/ 1167556 w 1229211"/>
              <a:gd name="connsiteY1" fmla="*/ 0 h 706243"/>
              <a:gd name="connsiteX2" fmla="*/ 1229211 w 1229211"/>
              <a:gd name="connsiteY2" fmla="*/ 667598 h 706243"/>
              <a:gd name="connsiteX3" fmla="*/ 0 w 1229211"/>
              <a:gd name="connsiteY3" fmla="*/ 706243 h 706243"/>
              <a:gd name="connsiteX4" fmla="*/ 28448 w 1229211"/>
              <a:gd name="connsiteY4" fmla="*/ 111034 h 706243"/>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706243 h 2010751"/>
              <a:gd name="connsiteX4" fmla="*/ 28448 w 1167694"/>
              <a:gd name="connsiteY4" fmla="*/ 111034 h 2010751"/>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1775420 h 2010751"/>
              <a:gd name="connsiteX4" fmla="*/ 28448 w 1167694"/>
              <a:gd name="connsiteY4" fmla="*/ 111034 h 201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94" h="2010751">
                <a:moveTo>
                  <a:pt x="28448" y="111034"/>
                </a:moveTo>
                <a:cubicBezTo>
                  <a:pt x="946996" y="22652"/>
                  <a:pt x="155802" y="104504"/>
                  <a:pt x="1167556" y="0"/>
                </a:cubicBezTo>
                <a:cubicBezTo>
                  <a:pt x="1169143" y="238125"/>
                  <a:pt x="1156515" y="1772626"/>
                  <a:pt x="1158102" y="2010751"/>
                </a:cubicBezTo>
                <a:lnTo>
                  <a:pt x="0" y="1775420"/>
                </a:lnTo>
                <a:lnTo>
                  <a:pt x="28448" y="111034"/>
                </a:ln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234" name="Freeform 233"/>
          <p:cNvSpPr/>
          <p:nvPr/>
        </p:nvSpPr>
        <p:spPr>
          <a:xfrm>
            <a:off x="7406220" y="2099007"/>
            <a:ext cx="668203" cy="2398324"/>
          </a:xfrm>
          <a:custGeom>
            <a:avLst/>
            <a:gdLst>
              <a:gd name="connsiteX0" fmla="*/ 0 w 1323975"/>
              <a:gd name="connsiteY0" fmla="*/ 0 h 833437"/>
              <a:gd name="connsiteX1" fmla="*/ 1323975 w 1323975"/>
              <a:gd name="connsiteY1" fmla="*/ 0 h 833437"/>
              <a:gd name="connsiteX2" fmla="*/ 1319213 w 1323975"/>
              <a:gd name="connsiteY2" fmla="*/ 833437 h 833437"/>
              <a:gd name="connsiteX3" fmla="*/ 14288 w 1323975"/>
              <a:gd name="connsiteY3" fmla="*/ 581025 h 833437"/>
              <a:gd name="connsiteX4" fmla="*/ 0 w 1323975"/>
              <a:gd name="connsiteY4" fmla="*/ 0 h 833437"/>
              <a:gd name="connsiteX0" fmla="*/ 1587 w 1309687"/>
              <a:gd name="connsiteY0" fmla="*/ 0 h 833437"/>
              <a:gd name="connsiteX1" fmla="*/ 1309687 w 1309687"/>
              <a:gd name="connsiteY1" fmla="*/ 0 h 833437"/>
              <a:gd name="connsiteX2" fmla="*/ 1304925 w 1309687"/>
              <a:gd name="connsiteY2" fmla="*/ 833437 h 833437"/>
              <a:gd name="connsiteX3" fmla="*/ 0 w 1309687"/>
              <a:gd name="connsiteY3" fmla="*/ 581025 h 833437"/>
              <a:gd name="connsiteX4" fmla="*/ 1587 w 1309687"/>
              <a:gd name="connsiteY4" fmla="*/ 0 h 833437"/>
              <a:gd name="connsiteX0" fmla="*/ 1951037 w 3259137"/>
              <a:gd name="connsiteY0" fmla="*/ 0 h 833437"/>
              <a:gd name="connsiteX1" fmla="*/ 3259137 w 3259137"/>
              <a:gd name="connsiteY1" fmla="*/ 0 h 833437"/>
              <a:gd name="connsiteX2" fmla="*/ 3254375 w 3259137"/>
              <a:gd name="connsiteY2" fmla="*/ 833437 h 833437"/>
              <a:gd name="connsiteX3" fmla="*/ 0 w 3259137"/>
              <a:gd name="connsiteY3" fmla="*/ 174625 h 833437"/>
              <a:gd name="connsiteX4" fmla="*/ 1951037 w 3259137"/>
              <a:gd name="connsiteY4" fmla="*/ 0 h 833437"/>
              <a:gd name="connsiteX0" fmla="*/ 0 w 3263900"/>
              <a:gd name="connsiteY0" fmla="*/ 19050 h 833437"/>
              <a:gd name="connsiteX1" fmla="*/ 3263900 w 3263900"/>
              <a:gd name="connsiteY1" fmla="*/ 0 h 833437"/>
              <a:gd name="connsiteX2" fmla="*/ 3259138 w 3263900"/>
              <a:gd name="connsiteY2" fmla="*/ 833437 h 833437"/>
              <a:gd name="connsiteX3" fmla="*/ 4763 w 3263900"/>
              <a:gd name="connsiteY3" fmla="*/ 174625 h 833437"/>
              <a:gd name="connsiteX4" fmla="*/ 0 w 3263900"/>
              <a:gd name="connsiteY4" fmla="*/ 19050 h 833437"/>
              <a:gd name="connsiteX0" fmla="*/ 4762 w 3259137"/>
              <a:gd name="connsiteY0" fmla="*/ 9525 h 833437"/>
              <a:gd name="connsiteX1" fmla="*/ 3259137 w 3259137"/>
              <a:gd name="connsiteY1" fmla="*/ 0 h 833437"/>
              <a:gd name="connsiteX2" fmla="*/ 3254375 w 3259137"/>
              <a:gd name="connsiteY2" fmla="*/ 833437 h 833437"/>
              <a:gd name="connsiteX3" fmla="*/ 0 w 3259137"/>
              <a:gd name="connsiteY3" fmla="*/ 174625 h 833437"/>
              <a:gd name="connsiteX4" fmla="*/ 4762 w 3259137"/>
              <a:gd name="connsiteY4" fmla="*/ 9525 h 833437"/>
              <a:gd name="connsiteX0" fmla="*/ 26584 w 3280959"/>
              <a:gd name="connsiteY0" fmla="*/ 9525 h 833437"/>
              <a:gd name="connsiteX1" fmla="*/ 3280959 w 3280959"/>
              <a:gd name="connsiteY1" fmla="*/ 0 h 833437"/>
              <a:gd name="connsiteX2" fmla="*/ 3276197 w 3280959"/>
              <a:gd name="connsiteY2" fmla="*/ 833437 h 833437"/>
              <a:gd name="connsiteX3" fmla="*/ 0 w 3280959"/>
              <a:gd name="connsiteY3" fmla="*/ 682421 h 833437"/>
              <a:gd name="connsiteX4" fmla="*/ 26584 w 3280959"/>
              <a:gd name="connsiteY4" fmla="*/ 9525 h 833437"/>
              <a:gd name="connsiteX0" fmla="*/ 4757 w 3280959"/>
              <a:gd name="connsiteY0" fmla="*/ 0 h 1100683"/>
              <a:gd name="connsiteX1" fmla="*/ 3280959 w 3280959"/>
              <a:gd name="connsiteY1" fmla="*/ 267246 h 1100683"/>
              <a:gd name="connsiteX2" fmla="*/ 3276197 w 3280959"/>
              <a:gd name="connsiteY2" fmla="*/ 1100683 h 1100683"/>
              <a:gd name="connsiteX3" fmla="*/ 0 w 3280959"/>
              <a:gd name="connsiteY3" fmla="*/ 949667 h 1100683"/>
              <a:gd name="connsiteX4" fmla="*/ 4757 w 3280959"/>
              <a:gd name="connsiteY4" fmla="*/ 0 h 1100683"/>
              <a:gd name="connsiteX0" fmla="*/ 4757 w 3310058"/>
              <a:gd name="connsiteY0" fmla="*/ 144480 h 1245163"/>
              <a:gd name="connsiteX1" fmla="*/ 3310058 w 3310058"/>
              <a:gd name="connsiteY1" fmla="*/ 0 h 1245163"/>
              <a:gd name="connsiteX2" fmla="*/ 3276197 w 3310058"/>
              <a:gd name="connsiteY2" fmla="*/ 1245163 h 1245163"/>
              <a:gd name="connsiteX3" fmla="*/ 0 w 3310058"/>
              <a:gd name="connsiteY3" fmla="*/ 1094147 h 1245163"/>
              <a:gd name="connsiteX4" fmla="*/ 4757 w 3310058"/>
              <a:gd name="connsiteY4" fmla="*/ 144480 h 1245163"/>
              <a:gd name="connsiteX0" fmla="*/ 62956 w 3310058"/>
              <a:gd name="connsiteY0" fmla="*/ 77384 h 1245163"/>
              <a:gd name="connsiteX1" fmla="*/ 3310058 w 3310058"/>
              <a:gd name="connsiteY1" fmla="*/ 0 h 1245163"/>
              <a:gd name="connsiteX2" fmla="*/ 3276197 w 3310058"/>
              <a:gd name="connsiteY2" fmla="*/ 1245163 h 1245163"/>
              <a:gd name="connsiteX3" fmla="*/ 0 w 3310058"/>
              <a:gd name="connsiteY3" fmla="*/ 1094147 h 1245163"/>
              <a:gd name="connsiteX4" fmla="*/ 62956 w 3310058"/>
              <a:gd name="connsiteY4" fmla="*/ 77384 h 124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058" h="1245163">
                <a:moveTo>
                  <a:pt x="62956" y="77384"/>
                </a:moveTo>
                <a:lnTo>
                  <a:pt x="3310058" y="0"/>
                </a:lnTo>
                <a:cubicBezTo>
                  <a:pt x="3308471" y="277812"/>
                  <a:pt x="3277784" y="967351"/>
                  <a:pt x="3276197" y="1245163"/>
                </a:cubicBezTo>
                <a:lnTo>
                  <a:pt x="0" y="1094147"/>
                </a:lnTo>
                <a:cubicBezTo>
                  <a:pt x="1586" y="777591"/>
                  <a:pt x="61370" y="393940"/>
                  <a:pt x="62956" y="77384"/>
                </a:cubicBez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235" name="Freeform 234"/>
          <p:cNvSpPr/>
          <p:nvPr/>
        </p:nvSpPr>
        <p:spPr>
          <a:xfrm>
            <a:off x="8083827" y="1143725"/>
            <a:ext cx="408006" cy="960750"/>
          </a:xfrm>
          <a:custGeom>
            <a:avLst/>
            <a:gdLst>
              <a:gd name="connsiteX0" fmla="*/ 0 w 1040607"/>
              <a:gd name="connsiteY0" fmla="*/ 416719 h 683419"/>
              <a:gd name="connsiteX1" fmla="*/ 1040607 w 1040607"/>
              <a:gd name="connsiteY1" fmla="*/ 0 h 683419"/>
              <a:gd name="connsiteX2" fmla="*/ 1040607 w 1040607"/>
              <a:gd name="connsiteY2" fmla="*/ 473869 h 683419"/>
              <a:gd name="connsiteX3" fmla="*/ 4763 w 1040607"/>
              <a:gd name="connsiteY3" fmla="*/ 683419 h 683419"/>
              <a:gd name="connsiteX4" fmla="*/ 0 w 1040607"/>
              <a:gd name="connsiteY4" fmla="*/ 416719 h 683419"/>
              <a:gd name="connsiteX0" fmla="*/ 0 w 1106916"/>
              <a:gd name="connsiteY0" fmla="*/ 62182 h 683419"/>
              <a:gd name="connsiteX1" fmla="*/ 1106916 w 1106916"/>
              <a:gd name="connsiteY1" fmla="*/ 0 h 683419"/>
              <a:gd name="connsiteX2" fmla="*/ 1106916 w 1106916"/>
              <a:gd name="connsiteY2" fmla="*/ 473869 h 683419"/>
              <a:gd name="connsiteX3" fmla="*/ 71072 w 1106916"/>
              <a:gd name="connsiteY3" fmla="*/ 683419 h 683419"/>
              <a:gd name="connsiteX4" fmla="*/ 0 w 1106916"/>
              <a:gd name="connsiteY4" fmla="*/ 62182 h 683419"/>
              <a:gd name="connsiteX0" fmla="*/ 0 w 1151121"/>
              <a:gd name="connsiteY0" fmla="*/ 62182 h 683419"/>
              <a:gd name="connsiteX1" fmla="*/ 1106916 w 1151121"/>
              <a:gd name="connsiteY1" fmla="*/ 0 h 683419"/>
              <a:gd name="connsiteX2" fmla="*/ 1151121 w 1151121"/>
              <a:gd name="connsiteY2" fmla="*/ 666332 h 683419"/>
              <a:gd name="connsiteX3" fmla="*/ 71072 w 1151121"/>
              <a:gd name="connsiteY3" fmla="*/ 683419 h 683419"/>
              <a:gd name="connsiteX4" fmla="*/ 0 w 1151121"/>
              <a:gd name="connsiteY4" fmla="*/ 62182 h 683419"/>
              <a:gd name="connsiteX0" fmla="*/ 0 w 1151121"/>
              <a:gd name="connsiteY0" fmla="*/ 62182 h 700302"/>
              <a:gd name="connsiteX1" fmla="*/ 1106916 w 1151121"/>
              <a:gd name="connsiteY1" fmla="*/ 0 h 700302"/>
              <a:gd name="connsiteX2" fmla="*/ 1151121 w 1151121"/>
              <a:gd name="connsiteY2" fmla="*/ 666332 h 700302"/>
              <a:gd name="connsiteX3" fmla="*/ 71071 w 1151121"/>
              <a:gd name="connsiteY3" fmla="*/ 700302 h 700302"/>
              <a:gd name="connsiteX4" fmla="*/ 0 w 1151121"/>
              <a:gd name="connsiteY4" fmla="*/ 62182 h 700302"/>
              <a:gd name="connsiteX0" fmla="*/ 0 w 1151121"/>
              <a:gd name="connsiteY0" fmla="*/ 62182 h 700302"/>
              <a:gd name="connsiteX1" fmla="*/ 1106916 w 1151121"/>
              <a:gd name="connsiteY1" fmla="*/ 0 h 700302"/>
              <a:gd name="connsiteX2" fmla="*/ 1151121 w 1151121"/>
              <a:gd name="connsiteY2" fmla="*/ 666332 h 700302"/>
              <a:gd name="connsiteX3" fmla="*/ 247889 w 1151121"/>
              <a:gd name="connsiteY3" fmla="*/ 700302 h 700302"/>
              <a:gd name="connsiteX4" fmla="*/ 0 w 1151121"/>
              <a:gd name="connsiteY4" fmla="*/ 62182 h 700302"/>
              <a:gd name="connsiteX0" fmla="*/ 0 w 907998"/>
              <a:gd name="connsiteY0" fmla="*/ 45300 h 700302"/>
              <a:gd name="connsiteX1" fmla="*/ 863793 w 907998"/>
              <a:gd name="connsiteY1" fmla="*/ 0 h 700302"/>
              <a:gd name="connsiteX2" fmla="*/ 907998 w 907998"/>
              <a:gd name="connsiteY2" fmla="*/ 666332 h 700302"/>
              <a:gd name="connsiteX3" fmla="*/ 4766 w 907998"/>
              <a:gd name="connsiteY3" fmla="*/ 700302 h 700302"/>
              <a:gd name="connsiteX4" fmla="*/ 0 w 907998"/>
              <a:gd name="connsiteY4" fmla="*/ 45300 h 700302"/>
              <a:gd name="connsiteX0" fmla="*/ 8392 w 903383"/>
              <a:gd name="connsiteY0" fmla="*/ 135341 h 700302"/>
              <a:gd name="connsiteX1" fmla="*/ 859178 w 903383"/>
              <a:gd name="connsiteY1" fmla="*/ 0 h 700302"/>
              <a:gd name="connsiteX2" fmla="*/ 903383 w 903383"/>
              <a:gd name="connsiteY2" fmla="*/ 666332 h 700302"/>
              <a:gd name="connsiteX3" fmla="*/ 151 w 903383"/>
              <a:gd name="connsiteY3" fmla="*/ 700302 h 700302"/>
              <a:gd name="connsiteX4" fmla="*/ 8392 w 903383"/>
              <a:gd name="connsiteY4" fmla="*/ 135341 h 700302"/>
              <a:gd name="connsiteX0" fmla="*/ 8392 w 903383"/>
              <a:gd name="connsiteY0" fmla="*/ 135341 h 736318"/>
              <a:gd name="connsiteX1" fmla="*/ 859178 w 903383"/>
              <a:gd name="connsiteY1" fmla="*/ 0 h 736318"/>
              <a:gd name="connsiteX2" fmla="*/ 903383 w 903383"/>
              <a:gd name="connsiteY2" fmla="*/ 666332 h 736318"/>
              <a:gd name="connsiteX3" fmla="*/ 152 w 903383"/>
              <a:gd name="connsiteY3" fmla="*/ 736318 h 736318"/>
              <a:gd name="connsiteX4" fmla="*/ 8392 w 903383"/>
              <a:gd name="connsiteY4" fmla="*/ 135341 h 736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383" h="736318">
                <a:moveTo>
                  <a:pt x="8392" y="135341"/>
                </a:moveTo>
                <a:lnTo>
                  <a:pt x="859178" y="0"/>
                </a:lnTo>
                <a:lnTo>
                  <a:pt x="903383" y="666332"/>
                </a:lnTo>
                <a:lnTo>
                  <a:pt x="152" y="736318"/>
                </a:lnTo>
                <a:cubicBezTo>
                  <a:pt x="-1436" y="647418"/>
                  <a:pt x="9980" y="224241"/>
                  <a:pt x="8392" y="135341"/>
                </a:cubicBez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cxnSp>
        <p:nvCxnSpPr>
          <p:cNvPr id="236" name="Straight Connector 235"/>
          <p:cNvCxnSpPr/>
          <p:nvPr/>
        </p:nvCxnSpPr>
        <p:spPr>
          <a:xfrm rot="16200000" flipH="1">
            <a:off x="4649302" y="3438530"/>
            <a:ext cx="533093" cy="0"/>
          </a:xfrm>
          <a:prstGeom prst="line">
            <a:avLst/>
          </a:prstGeom>
          <a:noFill/>
          <a:ln w="19050" cap="rnd" cmpd="sng" algn="ctr">
            <a:solidFill>
              <a:srgbClr val="E66C7D">
                <a:shade val="95000"/>
                <a:satMod val="105000"/>
              </a:srgbClr>
            </a:solidFill>
            <a:prstDash val="sysDash"/>
          </a:ln>
          <a:effectLst/>
        </p:spPr>
      </p:cxnSp>
      <p:cxnSp>
        <p:nvCxnSpPr>
          <p:cNvPr id="237" name="Straight Connector 236"/>
          <p:cNvCxnSpPr/>
          <p:nvPr/>
        </p:nvCxnSpPr>
        <p:spPr>
          <a:xfrm rot="5400000">
            <a:off x="4616238" y="2894279"/>
            <a:ext cx="595511" cy="735"/>
          </a:xfrm>
          <a:prstGeom prst="line">
            <a:avLst/>
          </a:prstGeom>
          <a:noFill/>
          <a:ln w="19050" cap="rnd" cmpd="sng" algn="ctr">
            <a:solidFill>
              <a:srgbClr val="F0AD00">
                <a:shade val="95000"/>
                <a:satMod val="105000"/>
              </a:srgbClr>
            </a:solidFill>
            <a:prstDash val="solid"/>
          </a:ln>
          <a:effectLst/>
        </p:spPr>
      </p:cxnSp>
      <p:cxnSp>
        <p:nvCxnSpPr>
          <p:cNvPr id="238" name="Straight Connector 237"/>
          <p:cNvCxnSpPr/>
          <p:nvPr/>
        </p:nvCxnSpPr>
        <p:spPr>
          <a:xfrm flipV="1">
            <a:off x="4914362" y="1142990"/>
            <a:ext cx="3568664" cy="1453900"/>
          </a:xfrm>
          <a:prstGeom prst="line">
            <a:avLst/>
          </a:prstGeom>
          <a:noFill/>
          <a:ln w="19050" cap="rnd" cmpd="sng" algn="ctr">
            <a:solidFill>
              <a:srgbClr val="F0AD00">
                <a:shade val="95000"/>
                <a:satMod val="105000"/>
              </a:srgbClr>
            </a:solidFill>
            <a:prstDash val="solid"/>
          </a:ln>
          <a:effectLst/>
        </p:spPr>
      </p:cxnSp>
      <p:cxnSp>
        <p:nvCxnSpPr>
          <p:cNvPr id="239" name="Straight Connector 238"/>
          <p:cNvCxnSpPr/>
          <p:nvPr/>
        </p:nvCxnSpPr>
        <p:spPr>
          <a:xfrm>
            <a:off x="4914362" y="3191666"/>
            <a:ext cx="3568664" cy="1453900"/>
          </a:xfrm>
          <a:prstGeom prst="line">
            <a:avLst/>
          </a:prstGeom>
          <a:noFill/>
          <a:ln w="19050" cap="rnd" cmpd="sng" algn="ctr">
            <a:solidFill>
              <a:srgbClr val="F0AD00">
                <a:shade val="95000"/>
                <a:satMod val="105000"/>
              </a:srgbClr>
            </a:solidFill>
            <a:prstDash val="solid"/>
          </a:ln>
          <a:effectLst/>
        </p:spPr>
      </p:cxnSp>
      <p:cxnSp>
        <p:nvCxnSpPr>
          <p:cNvPr id="240" name="Straight Connector 239"/>
          <p:cNvCxnSpPr/>
          <p:nvPr/>
        </p:nvCxnSpPr>
        <p:spPr>
          <a:xfrm rot="5400000">
            <a:off x="6731737" y="2894279"/>
            <a:ext cx="3502576" cy="1469"/>
          </a:xfrm>
          <a:prstGeom prst="line">
            <a:avLst/>
          </a:prstGeom>
          <a:noFill/>
          <a:ln w="19050" cap="rnd" cmpd="sng" algn="ctr">
            <a:solidFill>
              <a:srgbClr val="F0AD00">
                <a:shade val="95000"/>
                <a:satMod val="105000"/>
              </a:srgbClr>
            </a:solidFill>
            <a:prstDash val="solid"/>
          </a:ln>
          <a:effectLst/>
        </p:spPr>
      </p:cxnSp>
      <p:cxnSp>
        <p:nvCxnSpPr>
          <p:cNvPr id="241" name="Straight Connector 240"/>
          <p:cNvCxnSpPr/>
          <p:nvPr/>
        </p:nvCxnSpPr>
        <p:spPr>
          <a:xfrm flipV="1">
            <a:off x="4914381" y="2019746"/>
            <a:ext cx="3573044" cy="718134"/>
          </a:xfrm>
          <a:prstGeom prst="line">
            <a:avLst/>
          </a:prstGeom>
          <a:noFill/>
          <a:ln w="19050" cap="rnd" cmpd="sng" algn="ctr">
            <a:solidFill>
              <a:srgbClr val="F0AD00">
                <a:shade val="95000"/>
                <a:satMod val="105000"/>
              </a:srgbClr>
            </a:solidFill>
            <a:prstDash val="solid"/>
          </a:ln>
          <a:effectLst/>
        </p:spPr>
      </p:cxnSp>
      <p:cxnSp>
        <p:nvCxnSpPr>
          <p:cNvPr id="242" name="Straight Connector 241"/>
          <p:cNvCxnSpPr/>
          <p:nvPr/>
        </p:nvCxnSpPr>
        <p:spPr>
          <a:xfrm flipV="1">
            <a:off x="4918786" y="2897379"/>
            <a:ext cx="3956343" cy="0"/>
          </a:xfrm>
          <a:prstGeom prst="line">
            <a:avLst/>
          </a:prstGeom>
          <a:noFill/>
          <a:ln w="19050" cap="rnd" cmpd="sng" algn="ctr">
            <a:solidFill>
              <a:srgbClr val="60B5CC">
                <a:lumMod val="75000"/>
              </a:srgbClr>
            </a:solidFill>
            <a:prstDash val="solid"/>
            <a:tailEnd type="triangle"/>
          </a:ln>
          <a:effectLst/>
        </p:spPr>
      </p:cxnSp>
      <p:cxnSp>
        <p:nvCxnSpPr>
          <p:cNvPr id="243" name="Straight Connector 242"/>
          <p:cNvCxnSpPr/>
          <p:nvPr/>
        </p:nvCxnSpPr>
        <p:spPr>
          <a:xfrm>
            <a:off x="4914381" y="3033066"/>
            <a:ext cx="3568639" cy="726940"/>
          </a:xfrm>
          <a:prstGeom prst="line">
            <a:avLst/>
          </a:prstGeom>
          <a:noFill/>
          <a:ln w="19050" cap="rnd" cmpd="sng" algn="ctr">
            <a:solidFill>
              <a:srgbClr val="F0AD00">
                <a:shade val="95000"/>
                <a:satMod val="105000"/>
              </a:srgbClr>
            </a:solidFill>
            <a:prstDash val="solid"/>
          </a:ln>
          <a:effectLst/>
        </p:spPr>
      </p:cxnSp>
      <p:cxnSp>
        <p:nvCxnSpPr>
          <p:cNvPr id="244" name="Straight Connector 243"/>
          <p:cNvCxnSpPr/>
          <p:nvPr/>
        </p:nvCxnSpPr>
        <p:spPr>
          <a:xfrm>
            <a:off x="4187411" y="2895501"/>
            <a:ext cx="728438" cy="296770"/>
          </a:xfrm>
          <a:prstGeom prst="line">
            <a:avLst/>
          </a:prstGeom>
          <a:noFill/>
          <a:ln w="19050" cap="rnd" cmpd="sng" algn="ctr">
            <a:solidFill>
              <a:srgbClr val="F0AD00">
                <a:shade val="95000"/>
                <a:satMod val="105000"/>
              </a:srgbClr>
            </a:solidFill>
            <a:prstDash val="sysDash"/>
          </a:ln>
          <a:effectLst/>
        </p:spPr>
      </p:cxnSp>
      <p:cxnSp>
        <p:nvCxnSpPr>
          <p:cNvPr id="245" name="Straight Connector 244"/>
          <p:cNvCxnSpPr/>
          <p:nvPr/>
        </p:nvCxnSpPr>
        <p:spPr>
          <a:xfrm flipV="1">
            <a:off x="4183031" y="2588082"/>
            <a:ext cx="752949" cy="306758"/>
          </a:xfrm>
          <a:prstGeom prst="line">
            <a:avLst/>
          </a:prstGeom>
          <a:noFill/>
          <a:ln w="19050" cap="rnd" cmpd="sng" algn="ctr">
            <a:solidFill>
              <a:srgbClr val="F0AD00">
                <a:shade val="95000"/>
                <a:satMod val="105000"/>
              </a:srgbClr>
            </a:solidFill>
            <a:prstDash val="sysDash"/>
          </a:ln>
          <a:effectLst/>
        </p:spPr>
      </p:cxnSp>
      <p:cxnSp>
        <p:nvCxnSpPr>
          <p:cNvPr id="246" name="Straight Connector 245"/>
          <p:cNvCxnSpPr/>
          <p:nvPr/>
        </p:nvCxnSpPr>
        <p:spPr>
          <a:xfrm>
            <a:off x="4194045" y="2897379"/>
            <a:ext cx="720336" cy="0"/>
          </a:xfrm>
          <a:prstGeom prst="line">
            <a:avLst/>
          </a:prstGeom>
          <a:noFill/>
          <a:ln w="19050" cap="rnd" cmpd="sng" algn="ctr">
            <a:solidFill>
              <a:srgbClr val="60B5CC">
                <a:lumMod val="75000"/>
              </a:srgbClr>
            </a:solidFill>
            <a:prstDash val="sysDash"/>
            <a:headEnd type="none" w="med" len="med"/>
            <a:tailEnd type="none" w="med" len="med"/>
          </a:ln>
          <a:effectLst/>
        </p:spPr>
      </p:cxnSp>
      <p:sp>
        <p:nvSpPr>
          <p:cNvPr id="247" name="TextBox 246"/>
          <p:cNvSpPr txBox="1"/>
          <p:nvPr/>
        </p:nvSpPr>
        <p:spPr>
          <a:xfrm>
            <a:off x="8590387" y="2482453"/>
            <a:ext cx="365485" cy="392415"/>
          </a:xfrm>
          <a:prstGeom prst="rect">
            <a:avLst/>
          </a:prstGeom>
          <a:noFill/>
        </p:spPr>
        <p:txBody>
          <a:bodyPr wrap="none" lIns="114300" tIns="57150" rIns="114300" bIns="57150" rtlCol="0">
            <a:spAutoFit/>
          </a:bodyPr>
          <a:lstStyle/>
          <a:p>
            <a:pPr defTabSz="1143000">
              <a:defRPr/>
            </a:pPr>
            <a:r>
              <a:rPr lang="en-AU" kern="0" dirty="0">
                <a:solidFill>
                  <a:sysClr val="windowText" lastClr="000000"/>
                </a:solidFill>
              </a:rPr>
              <a:t>Z</a:t>
            </a:r>
            <a:endParaRPr lang="en-US" kern="0" dirty="0">
              <a:solidFill>
                <a:sysClr val="windowText" lastClr="000000"/>
              </a:solidFill>
            </a:endParaRPr>
          </a:p>
        </p:txBody>
      </p:sp>
      <p:cxnSp>
        <p:nvCxnSpPr>
          <p:cNvPr id="248" name="Straight Connector 247"/>
          <p:cNvCxnSpPr/>
          <p:nvPr/>
        </p:nvCxnSpPr>
        <p:spPr>
          <a:xfrm rot="5400000" flipH="1" flipV="1">
            <a:off x="4471653" y="2448373"/>
            <a:ext cx="891814" cy="0"/>
          </a:xfrm>
          <a:prstGeom prst="line">
            <a:avLst/>
          </a:prstGeom>
          <a:noFill/>
          <a:ln w="19050" cap="rnd" cmpd="sng" algn="ctr">
            <a:solidFill>
              <a:srgbClr val="60B5CC">
                <a:lumMod val="75000"/>
              </a:srgbClr>
            </a:solidFill>
            <a:prstDash val="solid"/>
            <a:tailEnd type="triangle"/>
          </a:ln>
          <a:effectLst/>
        </p:spPr>
      </p:cxnSp>
      <p:sp>
        <p:nvSpPr>
          <p:cNvPr id="249" name="TextBox 248"/>
          <p:cNvSpPr txBox="1"/>
          <p:nvPr/>
        </p:nvSpPr>
        <p:spPr>
          <a:xfrm>
            <a:off x="4684592" y="1663598"/>
            <a:ext cx="368691" cy="392415"/>
          </a:xfrm>
          <a:prstGeom prst="rect">
            <a:avLst/>
          </a:prstGeom>
          <a:noFill/>
        </p:spPr>
        <p:txBody>
          <a:bodyPr wrap="none" lIns="114300" tIns="57150" rIns="114300" bIns="57150" rtlCol="0">
            <a:spAutoFit/>
          </a:bodyPr>
          <a:lstStyle/>
          <a:p>
            <a:pPr defTabSz="1143000">
              <a:defRPr/>
            </a:pPr>
            <a:r>
              <a:rPr lang="en-AU" kern="0" dirty="0">
                <a:solidFill>
                  <a:sysClr val="windowText" lastClr="000000"/>
                </a:solidFill>
              </a:rPr>
              <a:t>Y</a:t>
            </a:r>
            <a:endParaRPr lang="en-US" kern="0" dirty="0">
              <a:solidFill>
                <a:sysClr val="windowText" lastClr="000000"/>
              </a:solidFill>
            </a:endParaRPr>
          </a:p>
        </p:txBody>
      </p:sp>
      <p:sp>
        <p:nvSpPr>
          <p:cNvPr id="250" name="TextBox 249"/>
          <p:cNvSpPr txBox="1"/>
          <p:nvPr/>
        </p:nvSpPr>
        <p:spPr>
          <a:xfrm>
            <a:off x="4569411" y="3650601"/>
            <a:ext cx="658835"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near</a:t>
            </a:r>
            <a:endParaRPr lang="en-US" kern="0" baseline="-25000" dirty="0">
              <a:solidFill>
                <a:sysClr val="windowText" lastClr="000000"/>
              </a:solidFill>
            </a:endParaRPr>
          </a:p>
        </p:txBody>
      </p:sp>
      <p:sp>
        <p:nvSpPr>
          <p:cNvPr id="252" name="TextBox 251"/>
          <p:cNvSpPr txBox="1"/>
          <p:nvPr/>
        </p:nvSpPr>
        <p:spPr>
          <a:xfrm>
            <a:off x="8469412" y="4342523"/>
            <a:ext cx="495328"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far</a:t>
            </a:r>
            <a:endParaRPr lang="en-US" kern="0" baseline="-25000" dirty="0">
              <a:solidFill>
                <a:sysClr val="windowText" lastClr="000000"/>
              </a:solidFill>
            </a:endParaRPr>
          </a:p>
        </p:txBody>
      </p:sp>
      <p:grpSp>
        <p:nvGrpSpPr>
          <p:cNvPr id="2" name="Group 254"/>
          <p:cNvGrpSpPr/>
          <p:nvPr/>
        </p:nvGrpSpPr>
        <p:grpSpPr>
          <a:xfrm>
            <a:off x="3854744" y="2745409"/>
            <a:ext cx="277923" cy="312450"/>
            <a:chOff x="990500" y="3212804"/>
            <a:chExt cx="1145624" cy="1287952"/>
          </a:xfrm>
        </p:grpSpPr>
        <p:grpSp>
          <p:nvGrpSpPr>
            <p:cNvPr id="3" name="Group 19"/>
            <p:cNvGrpSpPr/>
            <p:nvPr/>
          </p:nvGrpSpPr>
          <p:grpSpPr>
            <a:xfrm rot="2693286">
              <a:off x="990500" y="3212804"/>
              <a:ext cx="1145624" cy="1287952"/>
              <a:chOff x="1475656" y="3586913"/>
              <a:chExt cx="1145624" cy="1170865"/>
            </a:xfrm>
          </p:grpSpPr>
          <p:sp>
            <p:nvSpPr>
              <p:cNvPr id="258" name="Arc 257"/>
              <p:cNvSpPr/>
              <p:nvPr/>
            </p:nvSpPr>
            <p:spPr>
              <a:xfrm>
                <a:off x="1475656" y="3843378"/>
                <a:ext cx="914400" cy="914400"/>
              </a:xfrm>
              <a:prstGeom prst="arc">
                <a:avLst/>
              </a:prstGeom>
              <a:solidFill>
                <a:sysClr val="window" lastClr="FFFFFF"/>
              </a:solidFill>
              <a:ln w="19050" cap="rnd" cmpd="sng" algn="ctr">
                <a:solidFill>
                  <a:srgbClr val="F0AD00"/>
                </a:solidFill>
                <a:prstDash val="solid"/>
              </a:ln>
              <a:effectLst/>
            </p:spPr>
            <p:txBody>
              <a:bodyPr rtlCol="0" anchor="ctr"/>
              <a:lstStyle/>
              <a:p>
                <a:pPr algn="ctr" defTabSz="1143000">
                  <a:defRPr/>
                </a:pPr>
                <a:endParaRPr lang="en-US" kern="0">
                  <a:solidFill>
                    <a:sysClr val="windowText" lastClr="000000"/>
                  </a:solidFill>
                  <a:latin typeface="Corbel"/>
                </a:endParaRPr>
              </a:p>
            </p:txBody>
          </p:sp>
          <p:cxnSp>
            <p:nvCxnSpPr>
              <p:cNvPr id="259" name="Straight Connector 258"/>
              <p:cNvCxnSpPr/>
              <p:nvPr/>
            </p:nvCxnSpPr>
            <p:spPr>
              <a:xfrm flipV="1">
                <a:off x="1475656" y="3586913"/>
                <a:ext cx="576064" cy="1170865"/>
              </a:xfrm>
              <a:prstGeom prst="line">
                <a:avLst/>
              </a:prstGeom>
              <a:noFill/>
              <a:ln w="19050" cap="rnd" cmpd="sng" algn="ctr">
                <a:solidFill>
                  <a:srgbClr val="F0AD00">
                    <a:shade val="95000"/>
                    <a:satMod val="105000"/>
                  </a:srgbClr>
                </a:solidFill>
                <a:prstDash val="solid"/>
              </a:ln>
              <a:effectLst/>
            </p:spPr>
          </p:cxnSp>
          <p:cxnSp>
            <p:nvCxnSpPr>
              <p:cNvPr id="260" name="Straight Connector 259"/>
              <p:cNvCxnSpPr/>
              <p:nvPr/>
            </p:nvCxnSpPr>
            <p:spPr>
              <a:xfrm flipV="1">
                <a:off x="1475656" y="4191000"/>
                <a:ext cx="1145624" cy="566778"/>
              </a:xfrm>
              <a:prstGeom prst="line">
                <a:avLst/>
              </a:prstGeom>
              <a:noFill/>
              <a:ln w="19050" cap="rnd" cmpd="sng" algn="ctr">
                <a:solidFill>
                  <a:srgbClr val="F0AD00">
                    <a:shade val="95000"/>
                    <a:satMod val="105000"/>
                  </a:srgbClr>
                </a:solidFill>
                <a:prstDash val="solid"/>
              </a:ln>
              <a:effectLst/>
            </p:spPr>
          </p:cxnSp>
        </p:grpSp>
        <p:sp>
          <p:nvSpPr>
            <p:cNvPr id="257" name="Oval 256"/>
            <p:cNvSpPr/>
            <p:nvPr/>
          </p:nvSpPr>
          <p:spPr>
            <a:xfrm flipH="1">
              <a:off x="1652816" y="3717032"/>
              <a:ext cx="182880" cy="264866"/>
            </a:xfrm>
            <a:prstGeom prst="ellipse">
              <a:avLst/>
            </a:prstGeom>
            <a:solidFill>
              <a:sysClr val="windowText" lastClr="000000"/>
            </a:solidFill>
            <a:ln w="19050" cap="flat" cmpd="thickThin" algn="ctr">
              <a:solidFill>
                <a:sysClr val="windowText" lastClr="000000">
                  <a:shade val="50000"/>
                </a:sysClr>
              </a:solidFill>
              <a:prstDash val="solid"/>
            </a:ln>
            <a:effectLst/>
          </p:spPr>
          <p:txBody>
            <a:bodyPr rtlCol="0" anchor="ctr"/>
            <a:lstStyle/>
            <a:p>
              <a:pPr algn="ctr" defTabSz="1143000">
                <a:defRPr/>
              </a:pPr>
              <a:endParaRPr lang="en-US" kern="0">
                <a:solidFill>
                  <a:sysClr val="window" lastClr="FFFFFF"/>
                </a:solidFill>
                <a:latin typeface="Corbel"/>
              </a:endParaRPr>
            </a:p>
          </p:txBody>
        </p:sp>
      </p:grpSp>
      <p:sp>
        <p:nvSpPr>
          <p:cNvPr id="261" name="TextBox 260"/>
          <p:cNvSpPr txBox="1"/>
          <p:nvPr/>
        </p:nvSpPr>
        <p:spPr>
          <a:xfrm>
            <a:off x="3589728" y="2393155"/>
            <a:ext cx="583493"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Eye</a:t>
            </a:r>
            <a:endParaRPr lang="en-US" kern="0" baseline="-25000" dirty="0">
              <a:solidFill>
                <a:sysClr val="windowText" lastClr="000000"/>
              </a:solidFill>
            </a:endParaRPr>
          </a:p>
        </p:txBody>
      </p:sp>
      <p:cxnSp>
        <p:nvCxnSpPr>
          <p:cNvPr id="265" name="Straight Connector 264"/>
          <p:cNvCxnSpPr/>
          <p:nvPr/>
        </p:nvCxnSpPr>
        <p:spPr>
          <a:xfrm rot="16200000" flipH="1">
            <a:off x="6097693" y="2915676"/>
            <a:ext cx="2634626" cy="0"/>
          </a:xfrm>
          <a:prstGeom prst="line">
            <a:avLst/>
          </a:prstGeom>
          <a:noFill/>
          <a:ln w="19050" cap="rnd" cmpd="sng" algn="ctr">
            <a:solidFill>
              <a:srgbClr val="F0AD00">
                <a:shade val="95000"/>
                <a:satMod val="105000"/>
              </a:srgbClr>
            </a:solidFill>
            <a:prstDash val="solid"/>
          </a:ln>
          <a:effectLst/>
        </p:spPr>
      </p:cxnSp>
      <p:cxnSp>
        <p:nvCxnSpPr>
          <p:cNvPr id="266" name="Straight Connector 265"/>
          <p:cNvCxnSpPr/>
          <p:nvPr/>
        </p:nvCxnSpPr>
        <p:spPr>
          <a:xfrm rot="16200000" flipH="1">
            <a:off x="4705488" y="2911269"/>
            <a:ext cx="713726" cy="0"/>
          </a:xfrm>
          <a:prstGeom prst="line">
            <a:avLst/>
          </a:prstGeom>
          <a:noFill/>
          <a:ln w="19050" cap="rnd" cmpd="sng" algn="ctr">
            <a:solidFill>
              <a:srgbClr val="F0AD00">
                <a:shade val="95000"/>
                <a:satMod val="105000"/>
              </a:srgbClr>
            </a:solidFill>
            <a:prstDash val="solid"/>
          </a:ln>
          <a:effectLst/>
        </p:spPr>
      </p:cxnSp>
      <p:cxnSp>
        <p:nvCxnSpPr>
          <p:cNvPr id="267" name="Straight Connector 266"/>
          <p:cNvCxnSpPr/>
          <p:nvPr/>
        </p:nvCxnSpPr>
        <p:spPr>
          <a:xfrm rot="5400000">
            <a:off x="4817816" y="2913469"/>
            <a:ext cx="859121" cy="4"/>
          </a:xfrm>
          <a:prstGeom prst="line">
            <a:avLst/>
          </a:prstGeom>
          <a:noFill/>
          <a:ln w="19050" cap="rnd" cmpd="sng" algn="ctr">
            <a:solidFill>
              <a:srgbClr val="F0AD00">
                <a:shade val="95000"/>
                <a:satMod val="105000"/>
              </a:srgbClr>
            </a:solidFill>
            <a:prstDash val="solid"/>
          </a:ln>
          <a:effectLst/>
        </p:spPr>
      </p:cxnSp>
      <p:cxnSp>
        <p:nvCxnSpPr>
          <p:cNvPr id="268" name="Straight Connector 267"/>
          <p:cNvCxnSpPr/>
          <p:nvPr/>
        </p:nvCxnSpPr>
        <p:spPr>
          <a:xfrm rot="16200000" flipH="1">
            <a:off x="4941565" y="2915301"/>
            <a:ext cx="1034600" cy="0"/>
          </a:xfrm>
          <a:prstGeom prst="line">
            <a:avLst/>
          </a:prstGeom>
          <a:noFill/>
          <a:ln w="19050" cap="rnd" cmpd="sng" algn="ctr">
            <a:solidFill>
              <a:srgbClr val="F0AD00">
                <a:shade val="95000"/>
                <a:satMod val="105000"/>
              </a:srgbClr>
            </a:solidFill>
            <a:prstDash val="solid"/>
          </a:ln>
          <a:effectLst/>
        </p:spPr>
      </p:cxnSp>
      <p:cxnSp>
        <p:nvCxnSpPr>
          <p:cNvPr id="269" name="Straight Connector 268"/>
          <p:cNvCxnSpPr/>
          <p:nvPr/>
        </p:nvCxnSpPr>
        <p:spPr>
          <a:xfrm rot="16200000" flipH="1">
            <a:off x="5092823" y="2916039"/>
            <a:ext cx="1250494" cy="0"/>
          </a:xfrm>
          <a:prstGeom prst="line">
            <a:avLst/>
          </a:prstGeom>
          <a:noFill/>
          <a:ln w="19050" cap="rnd" cmpd="sng" algn="ctr">
            <a:solidFill>
              <a:srgbClr val="F0AD00">
                <a:shade val="95000"/>
                <a:satMod val="105000"/>
              </a:srgbClr>
            </a:solidFill>
            <a:prstDash val="solid"/>
          </a:ln>
          <a:effectLst/>
        </p:spPr>
      </p:cxnSp>
      <p:cxnSp>
        <p:nvCxnSpPr>
          <p:cNvPr id="270" name="Straight Connector 269"/>
          <p:cNvCxnSpPr/>
          <p:nvPr/>
        </p:nvCxnSpPr>
        <p:spPr>
          <a:xfrm rot="5400000">
            <a:off x="5281169" y="2914205"/>
            <a:ext cx="1506759" cy="0"/>
          </a:xfrm>
          <a:prstGeom prst="line">
            <a:avLst/>
          </a:prstGeom>
          <a:noFill/>
          <a:ln w="19050" cap="rnd" cmpd="sng" algn="ctr">
            <a:solidFill>
              <a:srgbClr val="F0AD00">
                <a:shade val="95000"/>
                <a:satMod val="105000"/>
              </a:srgbClr>
            </a:solidFill>
            <a:prstDash val="solid"/>
          </a:ln>
          <a:effectLst/>
        </p:spPr>
      </p:cxnSp>
      <p:cxnSp>
        <p:nvCxnSpPr>
          <p:cNvPr id="271" name="Straight Connector 270"/>
          <p:cNvCxnSpPr/>
          <p:nvPr/>
        </p:nvCxnSpPr>
        <p:spPr>
          <a:xfrm rot="5400000">
            <a:off x="5511002" y="2917878"/>
            <a:ext cx="1812221" cy="0"/>
          </a:xfrm>
          <a:prstGeom prst="line">
            <a:avLst/>
          </a:prstGeom>
          <a:noFill/>
          <a:ln w="19050" cap="rnd" cmpd="sng" algn="ctr">
            <a:solidFill>
              <a:srgbClr val="F0AD00">
                <a:shade val="95000"/>
                <a:satMod val="105000"/>
              </a:srgbClr>
            </a:solidFill>
            <a:prstDash val="solid"/>
          </a:ln>
          <a:effectLst/>
        </p:spPr>
      </p:cxnSp>
      <p:cxnSp>
        <p:nvCxnSpPr>
          <p:cNvPr id="272" name="Straight Connector 271"/>
          <p:cNvCxnSpPr/>
          <p:nvPr/>
        </p:nvCxnSpPr>
        <p:spPr>
          <a:xfrm rot="16200000" flipH="1">
            <a:off x="5777180" y="2916042"/>
            <a:ext cx="2178634" cy="0"/>
          </a:xfrm>
          <a:prstGeom prst="line">
            <a:avLst/>
          </a:prstGeom>
          <a:noFill/>
          <a:ln w="19050" cap="rnd" cmpd="sng" algn="ctr">
            <a:solidFill>
              <a:srgbClr val="F0AD00">
                <a:shade val="95000"/>
                <a:satMod val="105000"/>
              </a:srgbClr>
            </a:solidFill>
            <a:prstDash val="solid"/>
          </a:ln>
          <a:effectLst/>
        </p:spPr>
      </p:cxnSp>
      <p:cxnSp>
        <p:nvCxnSpPr>
          <p:cNvPr id="273" name="Straight Connector 272"/>
          <p:cNvCxnSpPr/>
          <p:nvPr/>
        </p:nvCxnSpPr>
        <p:spPr>
          <a:xfrm rot="16200000" flipH="1">
            <a:off x="6489807" y="2911268"/>
            <a:ext cx="3172124" cy="0"/>
          </a:xfrm>
          <a:prstGeom prst="line">
            <a:avLst/>
          </a:prstGeom>
          <a:noFill/>
          <a:ln w="19050" cap="rnd" cmpd="sng" algn="ctr">
            <a:solidFill>
              <a:srgbClr val="F0AD00">
                <a:shade val="95000"/>
                <a:satMod val="105000"/>
              </a:srgbClr>
            </a:solidFill>
            <a:prstDash val="solid"/>
          </a:ln>
          <a:effectLst/>
        </p:spPr>
      </p:cxnSp>
      <p:sp>
        <p:nvSpPr>
          <p:cNvPr id="6" name="Title 5"/>
          <p:cNvSpPr>
            <a:spLocks noGrp="1"/>
          </p:cNvSpPr>
          <p:nvPr>
            <p:ph type="title"/>
          </p:nvPr>
        </p:nvSpPr>
        <p:spPr/>
        <p:txBody>
          <a:bodyPr>
            <a:normAutofit fontScale="90000"/>
          </a:bodyPr>
          <a:lstStyle/>
          <a:p>
            <a:r>
              <a:rPr lang="en-AU" dirty="0"/>
              <a:t>Finding Unique Clusters</a:t>
            </a:r>
          </a:p>
        </p:txBody>
      </p:sp>
      <p:sp>
        <p:nvSpPr>
          <p:cNvPr id="58" name="Rectangle 3"/>
          <p:cNvSpPr>
            <a:spLocks noGrp="1" noChangeArrowheads="1"/>
          </p:cNvSpPr>
          <p:nvPr>
            <p:ph idx="1"/>
          </p:nvPr>
        </p:nvSpPr>
        <p:spPr/>
        <p:txBody>
          <a:bodyPr/>
          <a:lstStyle/>
          <a:p>
            <a:r>
              <a:rPr lang="sv-SE" dirty="0" smtClean="0"/>
              <a:t>Compact Non-Zero</a:t>
            </a:r>
          </a:p>
          <a:p>
            <a:pPr lvl="1"/>
            <a:r>
              <a:rPr lang="en-AU" dirty="0" smtClean="0"/>
              <a:t>Yields list of non-empty clusters.</a:t>
            </a:r>
          </a:p>
          <a:p>
            <a:r>
              <a:rPr lang="en-AU" dirty="0" smtClean="0"/>
              <a:t>Parallel prefix sum</a:t>
            </a:r>
          </a:p>
          <a:p>
            <a:pPr lvl="1"/>
            <a:r>
              <a:rPr lang="en-AU" dirty="0" err="1" smtClean="0"/>
              <a:t>chag</a:t>
            </a:r>
            <a:r>
              <a:rPr lang="en-AU" dirty="0" smtClean="0"/>
              <a:t>::</a:t>
            </a:r>
            <a:r>
              <a:rPr lang="en-AU" dirty="0" err="1" smtClean="0"/>
              <a:t>pp</a:t>
            </a:r>
            <a:r>
              <a:rPr lang="en-AU" dirty="0" smtClean="0"/>
              <a:t> (CUDA)</a:t>
            </a:r>
          </a:p>
          <a:p>
            <a:pPr lvl="1"/>
            <a:r>
              <a:rPr lang="en-AU" dirty="0" smtClean="0"/>
              <a:t>thrust (CUDA)</a:t>
            </a:r>
          </a:p>
          <a:p>
            <a:pPr lvl="1"/>
            <a:r>
              <a:rPr lang="en-AU" dirty="0" smtClean="0"/>
              <a:t>Compute </a:t>
            </a:r>
            <a:r>
              <a:rPr lang="en-AU" dirty="0" err="1" smtClean="0"/>
              <a:t>Shader</a:t>
            </a:r>
            <a:r>
              <a:rPr lang="en-AU" dirty="0" smtClean="0"/>
              <a:t> API?</a:t>
            </a:r>
          </a:p>
          <a:p>
            <a:pPr lvl="1"/>
            <a:endParaRPr lang="en-US" dirty="0" smtClean="0"/>
          </a:p>
          <a:p>
            <a:pPr lvl="1"/>
            <a:endParaRPr lang="en-AU" dirty="0"/>
          </a:p>
        </p:txBody>
      </p:sp>
      <p:sp>
        <p:nvSpPr>
          <p:cNvPr id="41" name="Rectangle 40"/>
          <p:cNvSpPr/>
          <p:nvPr/>
        </p:nvSpPr>
        <p:spPr>
          <a:xfrm>
            <a:off x="2428860" y="4357700"/>
            <a:ext cx="450000" cy="450000"/>
          </a:xfrm>
          <a:prstGeom prst="rect">
            <a:avLst/>
          </a:pr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r>
              <a:rPr lang="en-AU" sz="2500" kern="0" dirty="0">
                <a:solidFill>
                  <a:sysClr val="window" lastClr="FFFFFF"/>
                </a:solidFill>
                <a:latin typeface="+mj-lt"/>
              </a:rPr>
              <a:t>1</a:t>
            </a:r>
            <a:endParaRPr lang="en-US" sz="2500" kern="0" dirty="0">
              <a:solidFill>
                <a:sysClr val="window" lastClr="FFFFFF"/>
              </a:solidFill>
              <a:latin typeface="+mj-lt"/>
            </a:endParaRPr>
          </a:p>
        </p:txBody>
      </p:sp>
      <p:sp>
        <p:nvSpPr>
          <p:cNvPr id="43" name="Rectangle 42"/>
          <p:cNvSpPr/>
          <p:nvPr/>
        </p:nvSpPr>
        <p:spPr>
          <a:xfrm>
            <a:off x="2875348" y="4357700"/>
            <a:ext cx="450000" cy="450000"/>
          </a:xfrm>
          <a:prstGeom prst="rect">
            <a:avLst/>
          </a:pr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r>
              <a:rPr lang="en-AU" sz="2500" kern="0" dirty="0">
                <a:solidFill>
                  <a:sysClr val="window" lastClr="FFFFFF"/>
                </a:solidFill>
                <a:latin typeface="+mj-lt"/>
              </a:rPr>
              <a:t>2</a:t>
            </a:r>
            <a:endParaRPr lang="en-US" sz="2500" kern="0" dirty="0">
              <a:solidFill>
                <a:sysClr val="window" lastClr="FFFFFF"/>
              </a:solidFill>
              <a:latin typeface="+mj-lt"/>
            </a:endParaRPr>
          </a:p>
        </p:txBody>
      </p:sp>
      <p:sp>
        <p:nvSpPr>
          <p:cNvPr id="44" name="Rectangle 43"/>
          <p:cNvSpPr/>
          <p:nvPr/>
        </p:nvSpPr>
        <p:spPr>
          <a:xfrm>
            <a:off x="3321835" y="4357700"/>
            <a:ext cx="450000" cy="450000"/>
          </a:xfrm>
          <a:prstGeom prst="rect">
            <a:avLst/>
          </a:pr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r>
              <a:rPr lang="en-AU" sz="2500" kern="0" dirty="0">
                <a:solidFill>
                  <a:sysClr val="window" lastClr="FFFFFF"/>
                </a:solidFill>
                <a:latin typeface="+mj-lt"/>
              </a:rPr>
              <a:t>4</a:t>
            </a:r>
            <a:endParaRPr lang="en-US" sz="2500" kern="0" dirty="0">
              <a:solidFill>
                <a:sysClr val="window" lastClr="FFFFFF"/>
              </a:solidFill>
              <a:latin typeface="+mj-lt"/>
            </a:endParaRPr>
          </a:p>
        </p:txBody>
      </p:sp>
      <p:sp>
        <p:nvSpPr>
          <p:cNvPr id="45" name="Rectangle 44"/>
          <p:cNvSpPr/>
          <p:nvPr/>
        </p:nvSpPr>
        <p:spPr>
          <a:xfrm>
            <a:off x="3768323" y="4357700"/>
            <a:ext cx="450000" cy="450000"/>
          </a:xfrm>
          <a:prstGeom prst="rect">
            <a:avLst/>
          </a:pr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r>
              <a:rPr lang="en-AU" sz="2500" kern="0" dirty="0">
                <a:solidFill>
                  <a:sysClr val="window" lastClr="FFFFFF"/>
                </a:solidFill>
                <a:latin typeface="+mj-lt"/>
              </a:rPr>
              <a:t>5</a:t>
            </a:r>
            <a:endParaRPr lang="en-US" sz="2500" kern="0" dirty="0">
              <a:solidFill>
                <a:sysClr val="window" lastClr="FFFFFF"/>
              </a:solidFill>
              <a:latin typeface="+mj-lt"/>
            </a:endParaRPr>
          </a:p>
        </p:txBody>
      </p:sp>
      <p:sp>
        <p:nvSpPr>
          <p:cNvPr id="46" name="Rectangle 45"/>
          <p:cNvSpPr/>
          <p:nvPr/>
        </p:nvSpPr>
        <p:spPr>
          <a:xfrm>
            <a:off x="4214810" y="4357700"/>
            <a:ext cx="450000" cy="450000"/>
          </a:xfrm>
          <a:prstGeom prst="rect">
            <a:avLst/>
          </a:pr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r>
              <a:rPr lang="en-AU" sz="2500" kern="0" dirty="0">
                <a:solidFill>
                  <a:sysClr val="window" lastClr="FFFFFF"/>
                </a:solidFill>
                <a:latin typeface="+mj-lt"/>
              </a:rPr>
              <a:t>6</a:t>
            </a:r>
            <a:endParaRPr lang="en-US" sz="2500" kern="0" dirty="0">
              <a:solidFill>
                <a:sysClr val="window" lastClr="FFFFFF"/>
              </a:solidFill>
              <a:latin typeface="+mj-lt"/>
            </a:endParaRPr>
          </a:p>
        </p:txBody>
      </p:sp>
      <p:sp>
        <p:nvSpPr>
          <p:cNvPr id="47" name="Rectangle 46"/>
          <p:cNvSpPr/>
          <p:nvPr/>
        </p:nvSpPr>
        <p:spPr>
          <a:xfrm>
            <a:off x="4661298" y="4357700"/>
            <a:ext cx="450000" cy="450000"/>
          </a:xfrm>
          <a:prstGeom prst="rect">
            <a:avLst/>
          </a:pr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r>
              <a:rPr lang="en-AU" sz="2500" kern="0" dirty="0">
                <a:solidFill>
                  <a:sysClr val="window" lastClr="FFFFFF"/>
                </a:solidFill>
                <a:latin typeface="+mj-lt"/>
              </a:rPr>
              <a:t>7</a:t>
            </a:r>
            <a:endParaRPr lang="en-US" sz="2500" kern="0" dirty="0">
              <a:solidFill>
                <a:sysClr val="window" lastClr="FFFFFF"/>
              </a:solidFill>
              <a:latin typeface="+mj-lt"/>
            </a:endParaRPr>
          </a:p>
        </p:txBody>
      </p:sp>
      <p:sp>
        <p:nvSpPr>
          <p:cNvPr id="48" name="Rectangle 47"/>
          <p:cNvSpPr/>
          <p:nvPr/>
        </p:nvSpPr>
        <p:spPr>
          <a:xfrm>
            <a:off x="5107785" y="4357700"/>
            <a:ext cx="450000" cy="450000"/>
          </a:xfrm>
          <a:prstGeom prst="rect">
            <a:avLst/>
          </a:pr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0" tIns="57150" rIns="0" bIns="57150" rtlCol="0" anchor="ctr"/>
          <a:lstStyle/>
          <a:p>
            <a:pPr algn="ctr" defTabSz="1143000">
              <a:defRPr/>
            </a:pPr>
            <a:r>
              <a:rPr lang="en-AU" sz="2500" kern="0" dirty="0">
                <a:solidFill>
                  <a:sysClr val="window" lastClr="FFFFFF"/>
                </a:solidFill>
                <a:latin typeface="+mj-lt"/>
              </a:rPr>
              <a:t>32</a:t>
            </a:r>
            <a:endParaRPr lang="en-US" sz="2500" kern="0" dirty="0">
              <a:solidFill>
                <a:sysClr val="window" lastClr="FFFFFF"/>
              </a:solidFill>
              <a:latin typeface="+mj-lt"/>
            </a:endParaRPr>
          </a:p>
        </p:txBody>
      </p:sp>
      <p:sp>
        <p:nvSpPr>
          <p:cNvPr id="49" name="Rectangle 48"/>
          <p:cNvSpPr/>
          <p:nvPr/>
        </p:nvSpPr>
        <p:spPr>
          <a:xfrm>
            <a:off x="5554273" y="4357700"/>
            <a:ext cx="450000" cy="450000"/>
          </a:xfrm>
          <a:prstGeom prst="rect">
            <a:avLst/>
          </a:pr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0" tIns="57150" rIns="0" bIns="57150" rtlCol="0" anchor="ctr"/>
          <a:lstStyle/>
          <a:p>
            <a:pPr algn="ctr" defTabSz="1143000">
              <a:defRPr/>
            </a:pPr>
            <a:r>
              <a:rPr lang="en-AU" sz="2500" kern="0" dirty="0">
                <a:solidFill>
                  <a:sysClr val="window" lastClr="FFFFFF"/>
                </a:solidFill>
                <a:latin typeface="+mj-lt"/>
              </a:rPr>
              <a:t>33</a:t>
            </a:r>
            <a:endParaRPr lang="en-US" sz="2500" kern="0" dirty="0">
              <a:solidFill>
                <a:sysClr val="window" lastClr="FFFFFF"/>
              </a:solidFill>
              <a:latin typeface="+mj-lt"/>
            </a:endParaRPr>
          </a:p>
        </p:txBody>
      </p:sp>
      <p:sp>
        <p:nvSpPr>
          <p:cNvPr id="50" name="Rectangle 49"/>
          <p:cNvSpPr/>
          <p:nvPr/>
        </p:nvSpPr>
        <p:spPr>
          <a:xfrm>
            <a:off x="6000760" y="4357700"/>
            <a:ext cx="450000" cy="450000"/>
          </a:xfrm>
          <a:prstGeom prst="rect">
            <a:avLst/>
          </a:pr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0" tIns="57150" rIns="0" bIns="57150" rtlCol="0" anchor="ctr"/>
          <a:lstStyle/>
          <a:p>
            <a:pPr algn="ctr" defTabSz="1143000">
              <a:defRPr/>
            </a:pPr>
            <a:r>
              <a:rPr lang="en-AU" sz="2500" kern="0" dirty="0">
                <a:solidFill>
                  <a:sysClr val="window" lastClr="FFFFFF"/>
                </a:solidFill>
                <a:latin typeface="+mj-lt"/>
              </a:rPr>
              <a:t>34</a:t>
            </a:r>
            <a:endParaRPr lang="en-US" sz="2500" kern="0" dirty="0">
              <a:solidFill>
                <a:sysClr val="window" lastClr="FFFFFF"/>
              </a:solidFill>
              <a:latin typeface="+mj-lt"/>
            </a:endParaRPr>
          </a:p>
        </p:txBody>
      </p:sp>
      <p:sp>
        <p:nvSpPr>
          <p:cNvPr id="51" name="Rectangle 50"/>
          <p:cNvSpPr/>
          <p:nvPr/>
        </p:nvSpPr>
        <p:spPr>
          <a:xfrm>
            <a:off x="6447248" y="4357700"/>
            <a:ext cx="450000" cy="450000"/>
          </a:xfrm>
          <a:prstGeom prst="rect">
            <a:avLst/>
          </a:pr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0" tIns="57150" rIns="0" bIns="57150" rtlCol="0" anchor="ctr"/>
          <a:lstStyle/>
          <a:p>
            <a:pPr algn="ctr" defTabSz="1143000">
              <a:defRPr/>
            </a:pPr>
            <a:r>
              <a:rPr lang="en-AU" sz="2500" kern="0" dirty="0">
                <a:solidFill>
                  <a:sysClr val="window" lastClr="FFFFFF"/>
                </a:solidFill>
                <a:latin typeface="+mj-lt"/>
              </a:rPr>
              <a:t>39</a:t>
            </a:r>
            <a:endParaRPr lang="en-US" sz="2500" kern="0" dirty="0">
              <a:solidFill>
                <a:sysClr val="window" lastClr="FFFFFF"/>
              </a:solidFill>
              <a:latin typeface="+mj-lt"/>
            </a:endParaRPr>
          </a:p>
        </p:txBody>
      </p:sp>
    </p:spTree>
    <p:custDataLst>
      <p:tags r:id="rId1"/>
    </p:custDataLst>
    <p:extLst>
      <p:ext uri="{BB962C8B-B14F-4D97-AF65-F5344CB8AC3E}">
        <p14:creationId xmlns:p14="http://schemas.microsoft.com/office/powerpoint/2010/main" val="274610023"/>
      </p:ext>
    </p:extLst>
  </p:cSld>
  <p:clrMapOvr>
    <a:masterClrMapping/>
  </p:clrMapOvr>
  <mc:AlternateContent xmlns:mc="http://schemas.openxmlformats.org/markup-compatibility/2006" xmlns:p14="http://schemas.microsoft.com/office/powerpoint/2010/main">
    <mc:Choice Requires="p14">
      <p:transition p14:dur="250" advTm="19661">
        <p:fade/>
      </p:transition>
    </mc:Choice>
    <mc:Fallback xmlns="">
      <p:transition advTm="196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
                                        <p:tgtEl>
                                          <p:spTgt spid="41"/>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00"/>
                                        <p:tgtEl>
                                          <p:spTgt spid="4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00"/>
                                        <p:tgtEl>
                                          <p:spTgt spid="4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p:tgtEl>
                                          <p:spTgt spid="45"/>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200"/>
                                        <p:tgtEl>
                                          <p:spTgt spid="46"/>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200"/>
                                        <p:tgtEl>
                                          <p:spTgt spid="47"/>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2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200"/>
                                        <p:tgtEl>
                                          <p:spTgt spid="49"/>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200"/>
                                        <p:tgtEl>
                                          <p:spTgt spid="50"/>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200"/>
                                        <p:tgtEl>
                                          <p:spTgt spid="51"/>
                                        </p:tgtEl>
                                      </p:cBhvr>
                                    </p:animEffect>
                                  </p:childTnLst>
                                </p:cTn>
                              </p:par>
                              <p:par>
                                <p:cTn id="35" presetID="0" presetClass="path" presetSubtype="0" decel="50000" fill="hold" grpId="0" nodeType="withEffect">
                                  <p:stCondLst>
                                    <p:cond delay="0"/>
                                  </p:stCondLst>
                                  <p:childTnLst>
                                    <p:animMotion origin="layout" path="M 0.25607 -0.3152 L 1.80556E-6 -2.96296E-6 " pathEditMode="relative" ptsTypes="AA">
                                      <p:cBhvr>
                                        <p:cTn id="36" dur="1000" fill="hold"/>
                                        <p:tgtEl>
                                          <p:spTgt spid="41"/>
                                        </p:tgtEl>
                                        <p:attrNameLst>
                                          <p:attrName>ppt_x</p:attrName>
                                          <p:attrName>ppt_y</p:attrName>
                                        </p:attrNameLst>
                                      </p:cBhvr>
                                    </p:animMotion>
                                  </p:childTnLst>
                                </p:cTn>
                              </p:par>
                              <p:par>
                                <p:cTn id="37" presetID="0" presetClass="path" presetSubtype="0" decel="50000" fill="hold" grpId="0" nodeType="withEffect">
                                  <p:stCondLst>
                                    <p:cond delay="0"/>
                                  </p:stCondLst>
                                  <p:childTnLst>
                                    <p:animMotion origin="layout" path="M 0.20681 -0.33256 L -2.22222E-6 -2.96296E-6 " pathEditMode="relative" ptsTypes="AA">
                                      <p:cBhvr>
                                        <p:cTn id="38" dur="1000" fill="hold"/>
                                        <p:tgtEl>
                                          <p:spTgt spid="43"/>
                                        </p:tgtEl>
                                        <p:attrNameLst>
                                          <p:attrName>ppt_x</p:attrName>
                                          <p:attrName>ppt_y</p:attrName>
                                        </p:attrNameLst>
                                      </p:cBhvr>
                                    </p:animMotion>
                                  </p:childTnLst>
                                </p:cTn>
                              </p:par>
                              <p:par>
                                <p:cTn id="39" presetID="0" presetClass="path" presetSubtype="0" decel="50000" fill="hold" grpId="0" nodeType="withEffect">
                                  <p:stCondLst>
                                    <p:cond delay="0"/>
                                  </p:stCondLst>
                                  <p:childTnLst>
                                    <p:animMotion origin="layout" path="M 0.17709 -0.2797 L -6.25E-7 -4.07407E-6 " pathEditMode="relative" ptsTypes="AA">
                                      <p:cBhvr>
                                        <p:cTn id="40" dur="1000" fill="hold"/>
                                        <p:tgtEl>
                                          <p:spTgt spid="44"/>
                                        </p:tgtEl>
                                        <p:attrNameLst>
                                          <p:attrName>ppt_x</p:attrName>
                                          <p:attrName>ppt_y</p:attrName>
                                        </p:attrNameLst>
                                      </p:cBhvr>
                                    </p:animMotion>
                                  </p:childTnLst>
                                </p:cTn>
                              </p:par>
                              <p:par>
                                <p:cTn id="41" presetID="0" presetClass="path" presetSubtype="0" decel="50000" fill="hold" grpId="0" nodeType="withEffect">
                                  <p:stCondLst>
                                    <p:cond delay="0"/>
                                  </p:stCondLst>
                                  <p:childTnLst>
                                    <p:animMotion origin="layout" path="M 0.12804 -0.31481 L 2.36111E-6 -4.07407E-6 " pathEditMode="relative" ptsTypes="AA">
                                      <p:cBhvr>
                                        <p:cTn id="42" dur="1000" fill="hold"/>
                                        <p:tgtEl>
                                          <p:spTgt spid="45"/>
                                        </p:tgtEl>
                                        <p:attrNameLst>
                                          <p:attrName>ppt_x</p:attrName>
                                          <p:attrName>ppt_y</p:attrName>
                                        </p:attrNameLst>
                                      </p:cBhvr>
                                    </p:animMotion>
                                  </p:childTnLst>
                                </p:cTn>
                              </p:par>
                              <p:par>
                                <p:cTn id="43" presetID="0" presetClass="path" presetSubtype="0" decel="50000" fill="hold" grpId="0" nodeType="withEffect">
                                  <p:stCondLst>
                                    <p:cond delay="0"/>
                                  </p:stCondLst>
                                  <p:childTnLst>
                                    <p:animMotion origin="layout" path="M 0.07921 -0.34838 L -6.94444E-8 2.09877E-6 " pathEditMode="relative" rAng="0" ptsTypes="AA">
                                      <p:cBhvr>
                                        <p:cTn id="44" dur="1000" fill="hold"/>
                                        <p:tgtEl>
                                          <p:spTgt spid="46"/>
                                        </p:tgtEl>
                                        <p:attrNameLst>
                                          <p:attrName>ppt_x</p:attrName>
                                          <p:attrName>ppt_y</p:attrName>
                                        </p:attrNameLst>
                                      </p:cBhvr>
                                      <p:rCtr x="-4000" y="17400"/>
                                    </p:animMotion>
                                  </p:childTnLst>
                                </p:cTn>
                              </p:par>
                              <p:par>
                                <p:cTn id="45" presetID="0" presetClass="path" presetSubtype="0" decel="50000" fill="hold" grpId="0" nodeType="withEffect">
                                  <p:stCondLst>
                                    <p:cond delay="0"/>
                                  </p:stCondLst>
                                  <p:childTnLst>
                                    <p:animMotion origin="layout" path="M 0.03949 -0.40239 L -5.69444E-6 -4.07407E-6 " pathEditMode="relative" ptsTypes="AA">
                                      <p:cBhvr>
                                        <p:cTn id="46" dur="1000" fill="hold"/>
                                        <p:tgtEl>
                                          <p:spTgt spid="47"/>
                                        </p:tgtEl>
                                        <p:attrNameLst>
                                          <p:attrName>ppt_x</p:attrName>
                                          <p:attrName>ppt_y</p:attrName>
                                        </p:attrNameLst>
                                      </p:cBhvr>
                                    </p:animMotion>
                                  </p:childTnLst>
                                </p:cTn>
                              </p:par>
                              <p:par>
                                <p:cTn id="47" presetID="0" presetClass="path" presetSubtype="0" decel="50000" fill="hold" grpId="0" nodeType="withEffect">
                                  <p:stCondLst>
                                    <p:cond delay="0"/>
                                  </p:stCondLst>
                                  <p:childTnLst>
                                    <p:animMotion origin="layout" path="M 0.25607 -0.14005 L -5.34722E-6 -2.96296E-6 " pathEditMode="relative" ptsTypes="AA">
                                      <p:cBhvr>
                                        <p:cTn id="48" dur="1000" fill="hold"/>
                                        <p:tgtEl>
                                          <p:spTgt spid="48"/>
                                        </p:tgtEl>
                                        <p:attrNameLst>
                                          <p:attrName>ppt_x</p:attrName>
                                          <p:attrName>ppt_y</p:attrName>
                                        </p:attrNameLst>
                                      </p:cBhvr>
                                    </p:animMotion>
                                  </p:childTnLst>
                                </p:cTn>
                              </p:par>
                              <p:par>
                                <p:cTn id="49" presetID="0" presetClass="path" presetSubtype="0" decel="50000" fill="hold" grpId="0" nodeType="withEffect">
                                  <p:stCondLst>
                                    <p:cond delay="0"/>
                                  </p:stCondLst>
                                  <p:childTnLst>
                                    <p:animMotion origin="layout" path="M 0.21658 -0.26234 L 1.80556E-6 -8.64198E-7 " pathEditMode="relative" rAng="0" ptsTypes="AA">
                                      <p:cBhvr>
                                        <p:cTn id="50" dur="1000" fill="hold"/>
                                        <p:tgtEl>
                                          <p:spTgt spid="49"/>
                                        </p:tgtEl>
                                        <p:attrNameLst>
                                          <p:attrName>ppt_x</p:attrName>
                                          <p:attrName>ppt_y</p:attrName>
                                        </p:attrNameLst>
                                      </p:cBhvr>
                                      <p:rCtr x="-10800" y="13100"/>
                                    </p:animMotion>
                                  </p:childTnLst>
                                </p:cTn>
                              </p:par>
                              <p:par>
                                <p:cTn id="51" presetID="0" presetClass="path" presetSubtype="0" decel="50000" fill="hold" grpId="0" nodeType="withEffect">
                                  <p:stCondLst>
                                    <p:cond delay="0"/>
                                  </p:stCondLst>
                                  <p:childTnLst>
                                    <p:animMotion origin="layout" path="M 0.16754 -0.40239 L -7.63889E-7 -4.07407E-6 " pathEditMode="relative" ptsTypes="AA">
                                      <p:cBhvr>
                                        <p:cTn id="52" dur="1000" fill="hold"/>
                                        <p:tgtEl>
                                          <p:spTgt spid="50"/>
                                        </p:tgtEl>
                                        <p:attrNameLst>
                                          <p:attrName>ppt_x</p:attrName>
                                          <p:attrName>ppt_y</p:attrName>
                                        </p:attrNameLst>
                                      </p:cBhvr>
                                    </p:animMotion>
                                  </p:childTnLst>
                                </p:cTn>
                              </p:par>
                              <p:par>
                                <p:cTn id="53" presetID="0" presetClass="path" presetSubtype="0" decel="50000" fill="hold" grpId="0" nodeType="withEffect">
                                  <p:stCondLst>
                                    <p:cond delay="0"/>
                                  </p:stCondLst>
                                  <p:childTnLst>
                                    <p:animMotion origin="layout" path="M 0.17731 -0.56018 L 5.20833E-6 -2.96296E-6 " pathEditMode="relative" ptsTypes="AA">
                                      <p:cBhvr>
                                        <p:cTn id="54" dur="1000" fill="hold"/>
                                        <p:tgtEl>
                                          <p:spTgt spid="5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Clustered Shading – Summary</a:t>
            </a:r>
            <a:endParaRPr lang="en-AU" dirty="0"/>
          </a:p>
        </p:txBody>
      </p:sp>
      <p:sp>
        <p:nvSpPr>
          <p:cNvPr id="3" name="Content Placeholder 2"/>
          <p:cNvSpPr>
            <a:spLocks noGrp="1"/>
          </p:cNvSpPr>
          <p:nvPr>
            <p:ph idx="1"/>
          </p:nvPr>
        </p:nvSpPr>
        <p:spPr/>
        <p:txBody>
          <a:bodyPr>
            <a:normAutofit fontScale="85000" lnSpcReduction="20000"/>
          </a:bodyPr>
          <a:lstStyle/>
          <a:p>
            <a:r>
              <a:rPr lang="en-AU" dirty="0" smtClean="0"/>
              <a:t>Real-time shading</a:t>
            </a:r>
          </a:p>
          <a:p>
            <a:pPr lvl="1"/>
            <a:r>
              <a:rPr lang="en-AU" dirty="0" smtClean="0"/>
              <a:t>Thousands of lights</a:t>
            </a:r>
          </a:p>
          <a:p>
            <a:pPr lvl="2"/>
            <a:r>
              <a:rPr lang="en-AU" dirty="0" smtClean="0"/>
              <a:t>Limited range lights</a:t>
            </a:r>
          </a:p>
          <a:p>
            <a:pPr lvl="2"/>
            <a:r>
              <a:rPr lang="en-AU" dirty="0" smtClean="0"/>
              <a:t>No shadows</a:t>
            </a:r>
          </a:p>
          <a:p>
            <a:pPr lvl="1"/>
            <a:r>
              <a:rPr lang="en-AU" dirty="0" smtClean="0"/>
              <a:t>Fully dynamic</a:t>
            </a:r>
          </a:p>
          <a:p>
            <a:pPr lvl="2"/>
            <a:r>
              <a:rPr lang="en-AU" dirty="0" smtClean="0"/>
              <a:t>Lights and Geometry</a:t>
            </a:r>
          </a:p>
          <a:p>
            <a:r>
              <a:rPr lang="en-AU" dirty="0" smtClean="0"/>
              <a:t>Robust performance</a:t>
            </a:r>
          </a:p>
          <a:p>
            <a:pPr lvl="1"/>
            <a:r>
              <a:rPr lang="en-AU" dirty="0" smtClean="0"/>
              <a:t>Low overhead</a:t>
            </a:r>
          </a:p>
          <a:p>
            <a:pPr lvl="1"/>
            <a:r>
              <a:rPr lang="en-AU" dirty="0" smtClean="0"/>
              <a:t>Low view-dependence</a:t>
            </a:r>
          </a:p>
          <a:p>
            <a:pPr lvl="1"/>
            <a:r>
              <a:rPr lang="en-AU" dirty="0" smtClean="0"/>
              <a:t>Handles noisy depth distributions</a:t>
            </a:r>
          </a:p>
          <a:p>
            <a:pPr lvl="2"/>
            <a:r>
              <a:rPr lang="en-AU" dirty="0" smtClean="0"/>
              <a:t>Even transparency</a:t>
            </a:r>
          </a:p>
          <a:p>
            <a:pPr lvl="1"/>
            <a:r>
              <a:rPr lang="en-AU" dirty="0" smtClean="0"/>
              <a:t>Can scale to 1M lights.</a:t>
            </a:r>
          </a:p>
          <a:p>
            <a:endParaRPr lang="en-AU" dirty="0"/>
          </a:p>
        </p:txBody>
      </p:sp>
      <p:grpSp>
        <p:nvGrpSpPr>
          <p:cNvPr id="15" name="Group 14"/>
          <p:cNvGrpSpPr/>
          <p:nvPr/>
        </p:nvGrpSpPr>
        <p:grpSpPr>
          <a:xfrm>
            <a:off x="5296786" y="1328740"/>
            <a:ext cx="3214710" cy="3214710"/>
            <a:chOff x="3929058" y="928670"/>
            <a:chExt cx="5072098" cy="5072098"/>
          </a:xfrm>
          <a:solidFill>
            <a:srgbClr val="DEF5FA">
              <a:lumMod val="75000"/>
            </a:srgbClr>
          </a:solidFill>
        </p:grpSpPr>
        <p:sp>
          <p:nvSpPr>
            <p:cNvPr id="16" name="Oval 15"/>
            <p:cNvSpPr/>
            <p:nvPr/>
          </p:nvSpPr>
          <p:spPr>
            <a:xfrm>
              <a:off x="3929058" y="928670"/>
              <a:ext cx="5072098" cy="5072098"/>
            </a:xfrm>
            <a:prstGeom prst="ellipse">
              <a:avLst/>
            </a:prstGeom>
            <a:gradFill>
              <a:gsLst>
                <a:gs pos="0">
                  <a:srgbClr val="92D050"/>
                </a:gs>
                <a:gs pos="100000">
                  <a:srgbClr val="99CC00">
                    <a:alpha val="0"/>
                  </a:srgbClr>
                </a:gs>
              </a:gsLst>
              <a:path path="circle">
                <a:fillToRect l="50000" t="50000" r="50000" b="50000"/>
              </a:path>
            </a:gradFill>
            <a:ln w="28575" cap="flat" cmpd="sng" algn="ctr">
              <a:solidFill>
                <a:srgbClr val="7FAC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Lucida Sans Unicode"/>
                <a:ea typeface="+mn-ea"/>
                <a:cs typeface="+mn-cs"/>
              </a:endParaRPr>
            </a:p>
          </p:txBody>
        </p:sp>
        <p:sp>
          <p:nvSpPr>
            <p:cNvPr id="17" name="Sun 16"/>
            <p:cNvSpPr/>
            <p:nvPr/>
          </p:nvSpPr>
          <p:spPr>
            <a:xfrm>
              <a:off x="6067408" y="3083718"/>
              <a:ext cx="800040" cy="759472"/>
            </a:xfrm>
            <a:prstGeom prst="sun">
              <a:avLst/>
            </a:prstGeom>
            <a:solidFill>
              <a:srgbClr val="99CC00"/>
            </a:solidFill>
            <a:ln w="25400" cap="flat" cmpd="sng" algn="ctr">
              <a:solidFill>
                <a:schemeClr val="accent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smtClean="0">
                <a:ln>
                  <a:noFill/>
                </a:ln>
                <a:solidFill>
                  <a:prstClr val="white"/>
                </a:solidFill>
                <a:effectLst/>
                <a:uLnTx/>
                <a:uFillTx/>
                <a:latin typeface="Lucida Sans Unicode"/>
                <a:ea typeface="+mn-ea"/>
                <a:cs typeface="+mn-cs"/>
              </a:endParaRPr>
            </a:p>
          </p:txBody>
        </p:sp>
      </p:grpSp>
      <p:sp>
        <p:nvSpPr>
          <p:cNvPr id="18" name="Up Arrow 17"/>
          <p:cNvSpPr/>
          <p:nvPr/>
        </p:nvSpPr>
        <p:spPr>
          <a:xfrm>
            <a:off x="6725546" y="1344276"/>
            <a:ext cx="357190" cy="1556100"/>
          </a:xfrm>
          <a:prstGeom prst="upArrow">
            <a:avLst/>
          </a:prstGeom>
          <a:gradFill flip="none"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1"/>
            <a:tileRect/>
          </a:gradFill>
          <a:ln w="9525" cap="flat" cmpd="sng" algn="ctr">
            <a:solidFill>
              <a:srgbClr val="2DA2BF"/>
            </a:solidFill>
            <a:prstDash val="solid"/>
          </a:ln>
          <a:effectLst>
            <a:outerShdw blurRad="50800" dist="381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Lucida Sans Unicode"/>
              <a:ea typeface="+mn-ea"/>
              <a:cs typeface="+mn-cs"/>
            </a:endParaRPr>
          </a:p>
        </p:txBody>
      </p:sp>
      <p:grpSp>
        <p:nvGrpSpPr>
          <p:cNvPr id="19" name="Group 18"/>
          <p:cNvGrpSpPr/>
          <p:nvPr/>
        </p:nvGrpSpPr>
        <p:grpSpPr>
          <a:xfrm>
            <a:off x="5868290" y="971550"/>
            <a:ext cx="1863964" cy="2257498"/>
            <a:chOff x="3571868" y="3071810"/>
            <a:chExt cx="1863964" cy="2257498"/>
          </a:xfrm>
        </p:grpSpPr>
        <p:sp>
          <p:nvSpPr>
            <p:cNvPr id="20" name="TextBox 19"/>
            <p:cNvSpPr txBox="1"/>
            <p:nvPr/>
          </p:nvSpPr>
          <p:spPr>
            <a:xfrm>
              <a:off x="3571868" y="4143380"/>
              <a:ext cx="878959" cy="400110"/>
            </a:xfrm>
            <a:prstGeom prst="rect">
              <a:avLst/>
            </a:prstGeom>
            <a:solidFill>
              <a:srgbClr val="FFFFFF">
                <a:alpha val="50196"/>
              </a:srgbClr>
            </a:solidFill>
            <a:ln>
              <a:solidFill>
                <a:srgbClr val="2DA2BF"/>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AU" sz="2000" b="0" i="0" u="none" strike="noStrike" kern="0" cap="none" spc="0" normalizeH="0" baseline="0" noProof="0" dirty="0" smtClean="0">
                  <a:ln>
                    <a:noFill/>
                  </a:ln>
                  <a:solidFill>
                    <a:prstClr val="black"/>
                  </a:solidFill>
                  <a:effectLst/>
                  <a:uLnTx/>
                  <a:uFillTx/>
                  <a:latin typeface="Arial" charset="0"/>
                </a:rPr>
                <a:t>Falloff</a:t>
              </a:r>
              <a:endParaRPr kumimoji="0" lang="en-US" sz="2000" b="0" i="0" u="none" strike="noStrike" kern="0" cap="none" spc="0" normalizeH="0" baseline="0" noProof="0" dirty="0" smtClean="0">
                <a:ln>
                  <a:noFill/>
                </a:ln>
                <a:solidFill>
                  <a:prstClr val="black"/>
                </a:solidFill>
                <a:effectLst/>
                <a:uLnTx/>
                <a:uFillTx/>
                <a:latin typeface="Arial" charset="0"/>
              </a:endParaRPr>
            </a:p>
          </p:txBody>
        </p:sp>
        <p:sp>
          <p:nvSpPr>
            <p:cNvPr id="21" name="TextBox 20"/>
            <p:cNvSpPr txBox="1"/>
            <p:nvPr/>
          </p:nvSpPr>
          <p:spPr>
            <a:xfrm>
              <a:off x="3778006" y="3071810"/>
              <a:ext cx="1657826" cy="400110"/>
            </a:xfrm>
            <a:prstGeom prst="rect">
              <a:avLst/>
            </a:prstGeom>
            <a:solidFill>
              <a:srgbClr val="FFFFFF">
                <a:alpha val="50196"/>
              </a:srgbClr>
            </a:solidFill>
            <a:ln>
              <a:solidFill>
                <a:srgbClr val="2DA2BF"/>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AU" sz="2000" b="0" i="0" u="none" strike="noStrike" kern="0" cap="none" spc="0" normalizeH="0" baseline="0" noProof="0" dirty="0" smtClean="0">
                  <a:ln>
                    <a:noFill/>
                  </a:ln>
                  <a:solidFill>
                    <a:prstClr val="black"/>
                  </a:solidFill>
                  <a:effectLst/>
                  <a:uLnTx/>
                  <a:uFillTx/>
                  <a:latin typeface="Arial" charset="0"/>
                </a:rPr>
                <a:t>Influence = 0</a:t>
              </a:r>
              <a:endParaRPr kumimoji="0" lang="en-US" sz="2000" b="0" i="0" u="none" strike="noStrike" kern="0" cap="none" spc="0" normalizeH="0" baseline="0" noProof="0" dirty="0" smtClean="0">
                <a:ln>
                  <a:noFill/>
                </a:ln>
                <a:solidFill>
                  <a:prstClr val="black"/>
                </a:solidFill>
                <a:effectLst/>
                <a:uLnTx/>
                <a:uFillTx/>
                <a:latin typeface="Arial" charset="0"/>
              </a:endParaRPr>
            </a:p>
          </p:txBody>
        </p:sp>
        <p:sp>
          <p:nvSpPr>
            <p:cNvPr id="22" name="TextBox 21"/>
            <p:cNvSpPr txBox="1"/>
            <p:nvPr/>
          </p:nvSpPr>
          <p:spPr>
            <a:xfrm>
              <a:off x="3778006" y="4929198"/>
              <a:ext cx="1657826" cy="400110"/>
            </a:xfrm>
            <a:prstGeom prst="rect">
              <a:avLst/>
            </a:prstGeom>
            <a:solidFill>
              <a:srgbClr val="FFFFFF">
                <a:alpha val="50196"/>
              </a:srgbClr>
            </a:solidFill>
            <a:ln>
              <a:solidFill>
                <a:srgbClr val="2DA2BF"/>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AU" sz="2000" b="0" i="0" u="none" strike="noStrike" kern="0" cap="none" spc="0" normalizeH="0" baseline="0" noProof="0" dirty="0" smtClean="0">
                  <a:ln>
                    <a:noFill/>
                  </a:ln>
                  <a:solidFill>
                    <a:prstClr val="black"/>
                  </a:solidFill>
                  <a:effectLst/>
                  <a:uLnTx/>
                  <a:uFillTx/>
                  <a:latin typeface="Arial" charset="0"/>
                </a:rPr>
                <a:t>Influence = 1</a:t>
              </a:r>
              <a:endParaRPr kumimoji="0" lang="en-US" sz="2000" b="0" i="0" u="none" strike="noStrike" kern="0" cap="none" spc="0" normalizeH="0" baseline="0" noProof="0" dirty="0" smtClean="0">
                <a:ln>
                  <a:noFill/>
                </a:ln>
                <a:solidFill>
                  <a:prstClr val="black"/>
                </a:solidFill>
                <a:effectLst/>
                <a:uLnTx/>
                <a:uFillTx/>
                <a:latin typeface="Arial" charset="0"/>
              </a:endParaRPr>
            </a:p>
          </p:txBody>
        </p:sp>
      </p:grpSp>
      <p:grpSp>
        <p:nvGrpSpPr>
          <p:cNvPr id="23" name="Group 22"/>
          <p:cNvGrpSpPr/>
          <p:nvPr/>
        </p:nvGrpSpPr>
        <p:grpSpPr>
          <a:xfrm>
            <a:off x="6905612" y="1343050"/>
            <a:ext cx="1857388" cy="1580225"/>
            <a:chOff x="7215206" y="1811045"/>
            <a:chExt cx="1857388" cy="1580225"/>
          </a:xfrm>
        </p:grpSpPr>
        <p:sp>
          <p:nvSpPr>
            <p:cNvPr id="24" name="Left Brace 23"/>
            <p:cNvSpPr/>
            <p:nvPr/>
          </p:nvSpPr>
          <p:spPr>
            <a:xfrm flipH="1">
              <a:off x="7215206" y="1811045"/>
              <a:ext cx="357190" cy="1580225"/>
            </a:xfrm>
            <a:prstGeom prst="leftBrace">
              <a:avLst>
                <a:gd name="adj1" fmla="val 37330"/>
                <a:gd name="adj2" fmla="val 56179"/>
              </a:avLst>
            </a:prstGeom>
            <a:noFill/>
            <a:ln w="55000" cap="flat" cmpd="sng" algn="ctr">
              <a:solidFill>
                <a:srgbClr val="7D3C4A"/>
              </a:solidFill>
              <a:prstDash val="solid"/>
            </a:ln>
            <a:effectLst>
              <a:outerShdw blurRad="50800" dist="381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Lucida Sans Unicode"/>
                <a:ea typeface="+mn-ea"/>
                <a:cs typeface="+mn-cs"/>
              </a:endParaRPr>
            </a:p>
          </p:txBody>
        </p:sp>
        <p:sp>
          <p:nvSpPr>
            <p:cNvPr id="25" name="TextBox 24"/>
            <p:cNvSpPr txBox="1"/>
            <p:nvPr/>
          </p:nvSpPr>
          <p:spPr>
            <a:xfrm>
              <a:off x="7504536" y="2500306"/>
              <a:ext cx="1568058" cy="400110"/>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AU" sz="2000" b="0" i="0" u="none" strike="noStrike" kern="0" cap="none" spc="0" normalizeH="0" baseline="0" noProof="0" dirty="0" smtClean="0">
                  <a:ln>
                    <a:noFill/>
                  </a:ln>
                  <a:solidFill>
                    <a:prstClr val="black"/>
                  </a:solidFill>
                  <a:effectLst/>
                  <a:uLnTx/>
                  <a:uFillTx/>
                  <a:latin typeface="Arial" charset="0"/>
                </a:rPr>
                <a:t>Light Range</a:t>
              </a:r>
              <a:endParaRPr kumimoji="0" lang="en-US" sz="2000" b="0" i="0" u="none" strike="noStrike" kern="0" cap="none" spc="0" normalizeH="0" baseline="0" noProof="0" dirty="0" smtClean="0">
                <a:ln>
                  <a:noFill/>
                </a:ln>
                <a:solidFill>
                  <a:prstClr val="black"/>
                </a:solidFill>
                <a:effectLst/>
                <a:uLnTx/>
                <a:uFillTx/>
                <a:latin typeface="Arial" charset="0"/>
              </a:endParaRPr>
            </a:p>
          </p:txBody>
        </p:sp>
      </p:grpSp>
    </p:spTree>
    <p:custDataLst>
      <p:tags r:id="rId1"/>
    </p:custDataLst>
    <p:extLst>
      <p:ext uri="{BB962C8B-B14F-4D97-AF65-F5344CB8AC3E}">
        <p14:creationId xmlns:p14="http://schemas.microsoft.com/office/powerpoint/2010/main" val="2212891047"/>
      </p:ext>
    </p:extLst>
  </p:cSld>
  <p:clrMapOvr>
    <a:masterClrMapping/>
  </p:clrMapOvr>
  <mc:AlternateContent xmlns:mc="http://schemas.openxmlformats.org/markup-compatibility/2006" xmlns:p14="http://schemas.microsoft.com/office/powerpoint/2010/main">
    <mc:Choice Requires="p14">
      <p:transition p14:dur="250" advTm="134672">
        <p:fade/>
      </p:transition>
    </mc:Choice>
    <mc:Fallback xmlns="">
      <p:transition advTm="1346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50"/>
                                        <p:tgtEl>
                                          <p:spTgt spid="1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500"/>
                                        <p:tgtEl>
                                          <p:spTgt spid="3">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fade">
                                      <p:cBhvr>
                                        <p:cTn id="5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Light Assignment</a:t>
            </a:r>
            <a:endParaRPr lang="en-US" dirty="0"/>
          </a:p>
        </p:txBody>
      </p:sp>
      <p:sp>
        <p:nvSpPr>
          <p:cNvPr id="3" name="Content Placeholder 2"/>
          <p:cNvSpPr>
            <a:spLocks noGrp="1"/>
          </p:cNvSpPr>
          <p:nvPr>
            <p:ph idx="1"/>
          </p:nvPr>
        </p:nvSpPr>
        <p:spPr/>
        <p:txBody>
          <a:bodyPr/>
          <a:lstStyle/>
          <a:p>
            <a:r>
              <a:rPr lang="en-US" dirty="0" smtClean="0"/>
              <a:t>Many clusters</a:t>
            </a:r>
          </a:p>
          <a:p>
            <a:r>
              <a:rPr lang="en-US" dirty="0" smtClean="0"/>
              <a:t>Many lights</a:t>
            </a:r>
          </a:p>
          <a:p>
            <a:r>
              <a:rPr lang="en-US" dirty="0" smtClean="0"/>
              <a:t>Hierarchical approach</a:t>
            </a:r>
          </a:p>
          <a:p>
            <a:pPr lvl="1"/>
            <a:r>
              <a:rPr lang="en-US" dirty="0" smtClean="0"/>
              <a:t>Hierarchy over lights</a:t>
            </a:r>
          </a:p>
          <a:p>
            <a:pPr lvl="2"/>
            <a:r>
              <a:rPr lang="en-US" dirty="0" smtClean="0"/>
              <a:t>32-way tree (matches SIMD of GPU) </a:t>
            </a:r>
          </a:p>
          <a:p>
            <a:pPr lvl="2"/>
            <a:r>
              <a:rPr lang="en-US" dirty="0" smtClean="0"/>
              <a:t>Dynamically rebuilt on GPU</a:t>
            </a:r>
          </a:p>
          <a:p>
            <a:pPr lvl="1"/>
            <a:r>
              <a:rPr lang="en-US" dirty="0" smtClean="0"/>
              <a:t>Each cluster traverses light tree</a:t>
            </a:r>
          </a:p>
          <a:p>
            <a:pPr lvl="2"/>
            <a:r>
              <a:rPr lang="en-US" dirty="0" smtClean="0"/>
              <a:t>BV tests</a:t>
            </a:r>
          </a:p>
        </p:txBody>
      </p:sp>
    </p:spTree>
    <p:extLst>
      <p:ext uri="{BB962C8B-B14F-4D97-AF65-F5344CB8AC3E}">
        <p14:creationId xmlns:p14="http://schemas.microsoft.com/office/powerpoint/2010/main" val="2676963741"/>
      </p:ext>
    </p:extLst>
  </p:cSld>
  <p:clrMapOvr>
    <a:masterClrMapping/>
  </p:clrMapOvr>
  <mc:AlternateContent xmlns:mc="http://schemas.openxmlformats.org/markup-compatibility/2006" xmlns:p14="http://schemas.microsoft.com/office/powerpoint/2010/main">
    <mc:Choice Requires="p14">
      <p:transition p14:dur="250" advTm="56687">
        <p:fade/>
      </p:transition>
    </mc:Choice>
    <mc:Fallback xmlns="">
      <p:transition advTm="56687">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err="1" smtClean="0"/>
              <a:t>Crytek</a:t>
            </a:r>
            <a:r>
              <a:rPr lang="en-US" dirty="0" smtClean="0"/>
              <a:t> </a:t>
            </a:r>
            <a:r>
              <a:rPr lang="en-US" dirty="0" err="1" smtClean="0"/>
              <a:t>Sponza</a:t>
            </a:r>
            <a:r>
              <a:rPr lang="en-US" dirty="0" smtClean="0"/>
              <a:t> </a:t>
            </a:r>
          </a:p>
          <a:p>
            <a:pPr lvl="1"/>
            <a:r>
              <a:rPr lang="en-US" dirty="0" smtClean="0"/>
              <a:t>+Trees</a:t>
            </a:r>
          </a:p>
          <a:p>
            <a:pPr lvl="1"/>
            <a:r>
              <a:rPr lang="en-US" dirty="0" smtClean="0"/>
              <a:t>10k Lights</a:t>
            </a:r>
          </a:p>
          <a:p>
            <a:r>
              <a:rPr lang="en-US" dirty="0" smtClean="0"/>
              <a:t>Tough on Tiles</a:t>
            </a:r>
            <a:endParaRPr lang="en-US" dirty="0"/>
          </a:p>
        </p:txBody>
      </p:sp>
      <p:pic>
        <p:nvPicPr>
          <p:cNvPr id="3074" name="Picture 2" descr="C:\Documents and Settings\Ola\My Documents\src\cha_graphics\tiled_deferred_lighting\clustered\doc\hpg_2012\figures\shots\sponza_10k_random_5.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352800" y="1433059"/>
            <a:ext cx="5368993" cy="304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68748"/>
      </p:ext>
    </p:extLst>
  </p:cSld>
  <p:clrMapOvr>
    <a:masterClrMapping/>
  </p:clrMapOvr>
  <mc:AlternateContent xmlns:mc="http://schemas.openxmlformats.org/markup-compatibility/2006" xmlns:p14="http://schemas.microsoft.com/office/powerpoint/2010/main">
    <mc:Choice Requires="p14">
      <p:transition p14:dur="250" advTm="31186">
        <p:fade/>
      </p:transition>
    </mc:Choice>
    <mc:Fallback xmlns="">
      <p:transition advTm="31186">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0" y="137067"/>
            <a:ext cx="6372225" cy="523875"/>
          </a:xfrm>
        </p:spPr>
        <p:txBody>
          <a:bodyPr/>
          <a:lstStyle/>
          <a:p>
            <a:r>
              <a:rPr lang="en-AU" dirty="0" smtClean="0"/>
              <a:t>Results (GTX 480) </a:t>
            </a:r>
            <a:r>
              <a:rPr lang="en-AU" dirty="0" err="1" smtClean="0"/>
              <a:t>Sponza</a:t>
            </a:r>
            <a:r>
              <a:rPr lang="en-AU" dirty="0" smtClean="0"/>
              <a:t> + Trees</a:t>
            </a:r>
            <a:endParaRPr lang="en-AU" dirty="0"/>
          </a:p>
        </p:txBody>
      </p:sp>
      <p:graphicFrame>
        <p:nvGraphicFramePr>
          <p:cNvPr id="4" name="Content Placeholder 4"/>
          <p:cNvGraphicFramePr>
            <a:graphicFrameLocks/>
          </p:cNvGraphicFramePr>
          <p:nvPr>
            <p:extLst>
              <p:ext uri="{D42A27DB-BD31-4B8C-83A1-F6EECF244321}">
                <p14:modId xmlns:p14="http://schemas.microsoft.com/office/powerpoint/2010/main" val="943661321"/>
              </p:ext>
            </p:extLst>
          </p:nvPr>
        </p:nvGraphicFramePr>
        <p:xfrm>
          <a:off x="539552" y="788215"/>
          <a:ext cx="8147248" cy="399333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374297" y="3308495"/>
            <a:ext cx="1037463"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AU" dirty="0" smtClean="0"/>
              <a:t>Tiled </a:t>
            </a:r>
          </a:p>
          <a:p>
            <a:pPr algn="ctr"/>
            <a:r>
              <a:rPr lang="en-AU" dirty="0" smtClean="0"/>
              <a:t>Deferred</a:t>
            </a:r>
            <a:endParaRPr lang="en-AU" dirty="0"/>
          </a:p>
        </p:txBody>
      </p:sp>
      <p:sp>
        <p:nvSpPr>
          <p:cNvPr id="6" name="TextBox 5"/>
          <p:cNvSpPr txBox="1"/>
          <p:nvPr/>
        </p:nvSpPr>
        <p:spPr>
          <a:xfrm>
            <a:off x="2051720" y="4028575"/>
            <a:ext cx="1098378"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AU" dirty="0" smtClean="0"/>
              <a:t>Clustered</a:t>
            </a:r>
          </a:p>
          <a:p>
            <a:pPr algn="ctr"/>
            <a:r>
              <a:rPr lang="en-AU" dirty="0" smtClean="0"/>
              <a:t> Forward</a:t>
            </a:r>
            <a:endParaRPr lang="en-AU" dirty="0"/>
          </a:p>
        </p:txBody>
      </p:sp>
      <p:sp>
        <p:nvSpPr>
          <p:cNvPr id="7" name="TextBox 6"/>
          <p:cNvSpPr txBox="1"/>
          <p:nvPr/>
        </p:nvSpPr>
        <p:spPr>
          <a:xfrm>
            <a:off x="2843808" y="3308495"/>
            <a:ext cx="1098378"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AU" dirty="0" smtClean="0"/>
              <a:t>Clustered</a:t>
            </a:r>
          </a:p>
          <a:p>
            <a:pPr algn="ctr"/>
            <a:r>
              <a:rPr lang="en-AU" dirty="0" smtClean="0"/>
              <a:t> Deferred</a:t>
            </a:r>
            <a:endParaRPr lang="en-AU" dirty="0"/>
          </a:p>
        </p:txBody>
      </p:sp>
      <p:sp>
        <p:nvSpPr>
          <p:cNvPr id="8" name="TextBox 7"/>
          <p:cNvSpPr txBox="1"/>
          <p:nvPr/>
        </p:nvSpPr>
        <p:spPr>
          <a:xfrm>
            <a:off x="3707904" y="4018971"/>
            <a:ext cx="1098378"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AU" dirty="0" smtClean="0"/>
              <a:t>Clustered</a:t>
            </a:r>
          </a:p>
          <a:p>
            <a:pPr algn="ctr"/>
            <a:r>
              <a:rPr lang="en-AU" dirty="0" smtClean="0"/>
              <a:t> Explicit</a:t>
            </a:r>
            <a:endParaRPr lang="en-AU" dirty="0"/>
          </a:p>
        </p:txBody>
      </p:sp>
      <p:sp>
        <p:nvSpPr>
          <p:cNvPr id="9" name="TextBox 8"/>
          <p:cNvSpPr txBox="1"/>
          <p:nvPr/>
        </p:nvSpPr>
        <p:spPr>
          <a:xfrm>
            <a:off x="4347707" y="3308495"/>
            <a:ext cx="1402949"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AU" dirty="0" smtClean="0"/>
              <a:t>Clustered</a:t>
            </a:r>
          </a:p>
          <a:p>
            <a:pPr algn="ctr"/>
            <a:r>
              <a:rPr lang="en-AU" dirty="0" smtClean="0"/>
              <a:t> 3x3 </a:t>
            </a:r>
            <a:r>
              <a:rPr lang="en-AU" dirty="0" err="1" smtClean="0"/>
              <a:t>Normals</a:t>
            </a:r>
            <a:endParaRPr lang="en-AU" dirty="0"/>
          </a:p>
        </p:txBody>
      </p:sp>
      <p:sp>
        <p:nvSpPr>
          <p:cNvPr id="10" name="TextBox 9"/>
          <p:cNvSpPr txBox="1"/>
          <p:nvPr/>
        </p:nvSpPr>
        <p:spPr>
          <a:xfrm>
            <a:off x="4932040" y="4030316"/>
            <a:ext cx="1838965"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AU" dirty="0" smtClean="0"/>
              <a:t>Clustered Explicit</a:t>
            </a:r>
          </a:p>
          <a:p>
            <a:pPr algn="ctr"/>
            <a:r>
              <a:rPr lang="en-AU" dirty="0" smtClean="0"/>
              <a:t> 3x3 </a:t>
            </a:r>
            <a:r>
              <a:rPr lang="en-AU" dirty="0" err="1" smtClean="0"/>
              <a:t>Normals</a:t>
            </a:r>
            <a:r>
              <a:rPr lang="en-AU" dirty="0" smtClean="0"/>
              <a:t> </a:t>
            </a:r>
            <a:endParaRPr lang="en-AU" dirty="0"/>
          </a:p>
        </p:txBody>
      </p:sp>
      <p:sp>
        <p:nvSpPr>
          <p:cNvPr id="13" name="Rectangle 12"/>
          <p:cNvSpPr/>
          <p:nvPr/>
        </p:nvSpPr>
        <p:spPr>
          <a:xfrm>
            <a:off x="1568992" y="1004239"/>
            <a:ext cx="482728" cy="1656184"/>
          </a:xfrm>
          <a:prstGeom prst="rect">
            <a:avLst/>
          </a:prstGeom>
          <a:noFill/>
          <a:ln w="571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63911" y="1945045"/>
            <a:ext cx="482728" cy="715378"/>
          </a:xfrm>
          <a:prstGeom prst="rect">
            <a:avLst/>
          </a:prstGeom>
          <a:noFill/>
          <a:ln w="571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745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AU" dirty="0" smtClean="0"/>
              <a:t>Discontinuities</a:t>
            </a:r>
          </a:p>
          <a:p>
            <a:pPr>
              <a:buNone/>
            </a:pPr>
            <a:endParaRPr lang="en-AU" dirty="0"/>
          </a:p>
        </p:txBody>
      </p:sp>
      <p:pic>
        <p:nvPicPr>
          <p:cNvPr id="8" name="Picture 7" descr="necro-gate-ref+bull-glut.png"/>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523503" y="1296583"/>
            <a:ext cx="3991792" cy="2265767"/>
          </a:xfrm>
          <a:prstGeom prst="rect">
            <a:avLst/>
          </a:prstGeom>
        </p:spPr>
      </p:pic>
      <p:pic>
        <p:nvPicPr>
          <p:cNvPr id="9" name="Picture 8" descr="necro-gate-tiled.png"/>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4648200" y="2499691"/>
            <a:ext cx="3991005" cy="2264400"/>
          </a:xfrm>
          <a:prstGeom prst="rect">
            <a:avLst/>
          </a:prstGeom>
        </p:spPr>
      </p:pic>
      <p:sp>
        <p:nvSpPr>
          <p:cNvPr id="10" name="TextBox 9"/>
          <p:cNvSpPr txBox="1"/>
          <p:nvPr/>
        </p:nvSpPr>
        <p:spPr>
          <a:xfrm>
            <a:off x="572602" y="2979435"/>
            <a:ext cx="2932598" cy="523220"/>
          </a:xfrm>
          <a:prstGeom prst="rect">
            <a:avLst/>
          </a:prstGeom>
          <a:solidFill>
            <a:schemeClr val="bg2">
              <a:lumMod val="10000"/>
              <a:alpha val="50196"/>
            </a:schemeClr>
          </a:solidFill>
        </p:spPr>
        <p:txBody>
          <a:bodyPr wrap="square" rtlCol="0">
            <a:spAutoFit/>
          </a:bodyPr>
          <a:lstStyle/>
          <a:p>
            <a:r>
              <a:rPr lang="en-US" sz="2800" dirty="0" smtClean="0">
                <a:solidFill>
                  <a:schemeClr val="bg1"/>
                </a:solidFill>
              </a:rPr>
              <a:t>View from Camera</a:t>
            </a:r>
            <a:endParaRPr lang="en-US" sz="2800" dirty="0">
              <a:solidFill>
                <a:schemeClr val="bg1"/>
              </a:solidFill>
            </a:endParaRPr>
          </a:p>
        </p:txBody>
      </p:sp>
      <p:sp>
        <p:nvSpPr>
          <p:cNvPr id="11" name="TextBox 10"/>
          <p:cNvSpPr txBox="1"/>
          <p:nvPr/>
        </p:nvSpPr>
        <p:spPr>
          <a:xfrm>
            <a:off x="5562600" y="4182130"/>
            <a:ext cx="2991012" cy="523220"/>
          </a:xfrm>
          <a:prstGeom prst="rect">
            <a:avLst/>
          </a:prstGeom>
          <a:solidFill>
            <a:srgbClr val="0D0D0D">
              <a:alpha val="50196"/>
            </a:srgbClr>
          </a:solidFill>
        </p:spPr>
        <p:txBody>
          <a:bodyPr wrap="none" rtlCol="0">
            <a:spAutoFit/>
          </a:bodyPr>
          <a:lstStyle/>
          <a:p>
            <a:r>
              <a:rPr lang="en-US" sz="2800" dirty="0" smtClean="0">
                <a:solidFill>
                  <a:schemeClr val="bg1"/>
                </a:solidFill>
              </a:rPr>
              <a:t>3D bounds for Tiles</a:t>
            </a:r>
            <a:endParaRPr lang="en-US" sz="2800" dirty="0">
              <a:solidFill>
                <a:schemeClr val="bg1"/>
              </a:solidFill>
            </a:endParaRPr>
          </a:p>
        </p:txBody>
      </p:sp>
      <p:sp>
        <p:nvSpPr>
          <p:cNvPr id="2" name="Title 1"/>
          <p:cNvSpPr>
            <a:spLocks noGrp="1"/>
          </p:cNvSpPr>
          <p:nvPr>
            <p:ph type="title"/>
          </p:nvPr>
        </p:nvSpPr>
        <p:spPr/>
        <p:txBody>
          <a:bodyPr>
            <a:normAutofit fontScale="90000"/>
          </a:bodyPr>
          <a:lstStyle/>
          <a:p>
            <a:r>
              <a:rPr lang="en-AU" smtClean="0"/>
              <a:t>More Results</a:t>
            </a:r>
            <a:endParaRPr lang="en-AU" dirty="0"/>
          </a:p>
        </p:txBody>
      </p:sp>
      <p:sp>
        <p:nvSpPr>
          <p:cNvPr id="17" name="Content Placeholder 2"/>
          <p:cNvSpPr txBox="1">
            <a:spLocks/>
          </p:cNvSpPr>
          <p:nvPr/>
        </p:nvSpPr>
        <p:spPr>
          <a:xfrm>
            <a:off x="4648200" y="895350"/>
            <a:ext cx="3397424" cy="1534116"/>
          </a:xfrm>
          <a:prstGeom prst="rect">
            <a:avLst/>
          </a:prstGeom>
        </p:spPr>
        <p:txBody>
          <a:bodyPr vert="horz" lIns="54864" tIns="91440" rtlCol="0">
            <a:normAutofit fontScale="85000" lnSpcReduction="20000"/>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kumimoji="0" lang="en-AU" sz="3200" b="0" i="0" u="none" strike="noStrike" kern="1200" cap="none" spc="0" normalizeH="0" baseline="0" noProof="0" dirty="0" smtClean="0">
                <a:ln>
                  <a:noFill/>
                </a:ln>
                <a:solidFill>
                  <a:schemeClr val="tx1"/>
                </a:solidFill>
                <a:effectLst/>
                <a:uLnTx/>
                <a:uFillTx/>
                <a:latin typeface="+mn-lt"/>
                <a:ea typeface="+mn-ea"/>
                <a:cs typeface="+mn-cs"/>
              </a:rPr>
              <a:t>- Unreal 3 Scene</a:t>
            </a:r>
          </a:p>
          <a:p>
            <a:pPr marL="731520" marR="0" lvl="1" indent="-274320" algn="l" defTabSz="914400" rtl="0" eaLnBrk="1" fontAlgn="auto" latinLnBrk="0" hangingPunct="1">
              <a:lnSpc>
                <a:spcPct val="100000"/>
              </a:lnSpc>
              <a:spcBef>
                <a:spcPct val="20000"/>
              </a:spcBef>
              <a:spcAft>
                <a:spcPts val="0"/>
              </a:spcAft>
              <a:buClr>
                <a:schemeClr val="accent2"/>
              </a:buClr>
              <a:buSzPct val="90000"/>
              <a:buFont typeface="Wingdings"/>
              <a:buChar char=""/>
              <a:tabLst/>
              <a:defRPr/>
            </a:pPr>
            <a:r>
              <a:rPr kumimoji="0" lang="en-AU" sz="2800" b="0" i="0" u="none" strike="noStrike" kern="1200" cap="none" spc="0" normalizeH="0" baseline="0" noProof="0" dirty="0" smtClean="0">
                <a:ln>
                  <a:noFill/>
                </a:ln>
                <a:solidFill>
                  <a:schemeClr val="tx1"/>
                </a:solidFill>
                <a:effectLst/>
                <a:uLnTx/>
                <a:uFillTx/>
                <a:latin typeface="+mn-lt"/>
                <a:ea typeface="+mn-ea"/>
                <a:cs typeface="+mn-cs"/>
              </a:rPr>
              <a:t>‘Necropolis’</a:t>
            </a:r>
          </a:p>
          <a:p>
            <a:pPr marL="438912" lvl="0" indent="-320040">
              <a:buClr>
                <a:schemeClr val="accent1"/>
              </a:buClr>
              <a:buSzPct val="80000"/>
              <a:buFont typeface="Wingdings 2"/>
              <a:buChar char=""/>
              <a:defRPr/>
            </a:pPr>
            <a:r>
              <a:rPr kumimoji="0" lang="en-AU" sz="3200" b="0" i="0" u="none" strike="noStrike" kern="1200" cap="none" spc="0" normalizeH="0" baseline="0" noProof="0" dirty="0" smtClean="0">
                <a:ln>
                  <a:noFill/>
                </a:ln>
                <a:solidFill>
                  <a:schemeClr val="tx1"/>
                </a:solidFill>
                <a:effectLst/>
                <a:uLnTx/>
                <a:uFillTx/>
                <a:latin typeface="+mn-lt"/>
                <a:ea typeface="+mn-ea"/>
                <a:cs typeface="+mn-cs"/>
              </a:rPr>
              <a:t>- T</a:t>
            </a:r>
            <a:r>
              <a:rPr lang="en-AU" sz="3200" dirty="0" err="1" smtClean="0"/>
              <a:t>ricky</a:t>
            </a:r>
            <a:r>
              <a:rPr lang="en-AU" sz="3200" dirty="0" smtClean="0"/>
              <a:t> view</a:t>
            </a:r>
          </a:p>
          <a:p>
            <a:pPr marL="731520" lvl="1" indent="-274320">
              <a:spcBef>
                <a:spcPct val="20000"/>
              </a:spcBef>
              <a:buClr>
                <a:schemeClr val="accent2"/>
              </a:buClr>
              <a:buSzPct val="90000"/>
              <a:buFont typeface="Wingdings"/>
              <a:buChar char=""/>
              <a:defRPr/>
            </a:pPr>
            <a:r>
              <a:rPr lang="en-AU" sz="2800" dirty="0" smtClean="0"/>
              <a:t>But not artificial</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AU"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8" name="Content Placeholder 2"/>
          <p:cNvSpPr txBox="1">
            <a:spLocks/>
          </p:cNvSpPr>
          <p:nvPr/>
        </p:nvSpPr>
        <p:spPr>
          <a:xfrm>
            <a:off x="457199" y="3543301"/>
            <a:ext cx="4058095" cy="1314449"/>
          </a:xfrm>
          <a:prstGeom prst="rect">
            <a:avLst/>
          </a:prstGeom>
        </p:spPr>
        <p:txBody>
          <a:bodyPr vert="horz" lIns="54864" tIns="91440" rtlCol="0">
            <a:no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en-AU" sz="2400" dirty="0" smtClean="0"/>
              <a:t>2D tiles with depth bounds</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kumimoji="0" lang="en-AU" sz="2400" b="0" i="0" u="none" strike="noStrike" kern="1200" cap="none" spc="0" normalizeH="0" baseline="0" noProof="0" dirty="0" smtClean="0">
                <a:ln>
                  <a:noFill/>
                </a:ln>
                <a:solidFill>
                  <a:schemeClr val="tx1"/>
                </a:solidFill>
                <a:effectLst/>
                <a:uLnTx/>
                <a:uFillTx/>
              </a:rPr>
              <a:t>High light density</a:t>
            </a:r>
          </a:p>
          <a:p>
            <a:pPr marL="847106" lvl="1" indent="-320040" defTabSz="914400">
              <a:buClr>
                <a:schemeClr val="accent1"/>
              </a:buClr>
              <a:buSzPct val="80000"/>
              <a:buFont typeface="Wingdings 2"/>
              <a:buChar char=""/>
              <a:defRPr/>
            </a:pPr>
            <a:r>
              <a:rPr lang="en-AU" sz="2000" dirty="0" smtClean="0"/>
              <a:t>Around 2000 lights</a:t>
            </a:r>
            <a:endParaRPr kumimoji="0" lang="en-AU" sz="2000" b="0" i="0" u="none" strike="noStrike" kern="1200" cap="none" spc="0" normalizeH="0" baseline="0" noProof="0" dirty="0" smtClean="0">
              <a:ln>
                <a:noFill/>
              </a:ln>
              <a:solidFill>
                <a:schemeClr val="tx1"/>
              </a:solidFill>
              <a:effectLst/>
              <a:uLnTx/>
              <a:uFillTx/>
            </a:endParaRPr>
          </a:p>
        </p:txBody>
      </p:sp>
    </p:spTree>
    <p:custDataLst>
      <p:tags r:id="rId1"/>
    </p:custDataLst>
    <p:extLst>
      <p:ext uri="{BB962C8B-B14F-4D97-AF65-F5344CB8AC3E}">
        <p14:creationId xmlns:p14="http://schemas.microsoft.com/office/powerpoint/2010/main" val="2407047791"/>
      </p:ext>
    </p:extLst>
  </p:cSld>
  <p:clrMapOvr>
    <a:masterClrMapping/>
  </p:clrMapOvr>
  <mc:AlternateContent xmlns:mc="http://schemas.openxmlformats.org/markup-compatibility/2006" xmlns:p14="http://schemas.microsoft.com/office/powerpoint/2010/main">
    <mc:Choice Requires="p14">
      <p:transition p14:dur="250" advTm="2735">
        <p:fade/>
      </p:transition>
    </mc:Choice>
    <mc:Fallback xmlns="">
      <p:transition advTm="27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necro-gate-ref+bull-glut.png"/>
          <p:cNvPicPr>
            <a:picLocks/>
          </p:cNvPicPr>
          <p:nvPr/>
        </p:nvPicPr>
        <p:blipFill>
          <a:blip r:embed="rId4" cstate="print">
            <a:lum bright="30000" contrast="40000"/>
          </a:blip>
          <a:stretch>
            <a:fillRect/>
          </a:stretch>
        </p:blipFill>
        <p:spPr>
          <a:xfrm>
            <a:off x="533398" y="1276350"/>
            <a:ext cx="3982151" cy="2260751"/>
          </a:xfrm>
          <a:prstGeom prst="rect">
            <a:avLst/>
          </a:prstGeom>
        </p:spPr>
      </p:pic>
      <p:pic>
        <p:nvPicPr>
          <p:cNvPr id="9" name="Picture 8" descr="necro-gate-tiled.png"/>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4648200" y="2499741"/>
            <a:ext cx="3991004" cy="2264400"/>
          </a:xfrm>
          <a:prstGeom prst="rect">
            <a:avLst/>
          </a:prstGeom>
        </p:spPr>
      </p:pic>
      <p:sp>
        <p:nvSpPr>
          <p:cNvPr id="3" name="Content Placeholder 2"/>
          <p:cNvSpPr>
            <a:spLocks noGrp="1"/>
          </p:cNvSpPr>
          <p:nvPr>
            <p:ph idx="1"/>
          </p:nvPr>
        </p:nvSpPr>
        <p:spPr/>
        <p:txBody>
          <a:bodyPr/>
          <a:lstStyle/>
          <a:p>
            <a:r>
              <a:rPr lang="en-AU" dirty="0" smtClean="0"/>
              <a:t>Discontinuities</a:t>
            </a:r>
          </a:p>
          <a:p>
            <a:pPr>
              <a:buNone/>
            </a:pPr>
            <a:endParaRPr lang="en-AU" dirty="0"/>
          </a:p>
        </p:txBody>
      </p:sp>
      <p:pic>
        <p:nvPicPr>
          <p:cNvPr id="8" name="Picture 7"/>
          <p:cNvPicPr>
            <a:picLocks/>
          </p:cNvPicPr>
          <p:nvPr/>
        </p:nvPicPr>
        <p:blipFill>
          <a:blip r:embed="rId7" cstate="print">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33399" y="1276352"/>
            <a:ext cx="3982149" cy="2260750"/>
          </a:xfrm>
          <a:prstGeom prst="rect">
            <a:avLst/>
          </a:prstGeom>
          <a:noFill/>
        </p:spPr>
      </p:pic>
      <p:sp>
        <p:nvSpPr>
          <p:cNvPr id="10" name="TextBox 9"/>
          <p:cNvSpPr txBox="1"/>
          <p:nvPr/>
        </p:nvSpPr>
        <p:spPr>
          <a:xfrm>
            <a:off x="564911" y="2932282"/>
            <a:ext cx="2178289" cy="523220"/>
          </a:xfrm>
          <a:prstGeom prst="rect">
            <a:avLst/>
          </a:prstGeom>
          <a:solidFill>
            <a:srgbClr val="0D0D0D">
              <a:alpha val="50196"/>
            </a:srgbClr>
          </a:solidFill>
        </p:spPr>
        <p:txBody>
          <a:bodyPr wrap="none" rtlCol="0">
            <a:spAutoFit/>
          </a:bodyPr>
          <a:lstStyle/>
          <a:p>
            <a:r>
              <a:rPr lang="en-US" sz="2800" dirty="0" smtClean="0">
                <a:solidFill>
                  <a:schemeClr val="bg1"/>
                </a:solidFill>
              </a:rPr>
              <a:t># Lights / Tile</a:t>
            </a:r>
            <a:endParaRPr lang="en-US" sz="2800" dirty="0">
              <a:solidFill>
                <a:schemeClr val="bg1"/>
              </a:solidFill>
            </a:endParaRPr>
          </a:p>
        </p:txBody>
      </p:sp>
      <p:sp>
        <p:nvSpPr>
          <p:cNvPr id="2" name="Title 1"/>
          <p:cNvSpPr>
            <a:spLocks noGrp="1"/>
          </p:cNvSpPr>
          <p:nvPr>
            <p:ph type="title"/>
          </p:nvPr>
        </p:nvSpPr>
        <p:spPr/>
        <p:txBody>
          <a:bodyPr>
            <a:normAutofit fontScale="90000"/>
          </a:bodyPr>
          <a:lstStyle/>
          <a:p>
            <a:r>
              <a:rPr lang="en-AU" dirty="0" smtClean="0"/>
              <a:t>More Results</a:t>
            </a:r>
            <a:endParaRPr lang="en-AU" dirty="0"/>
          </a:p>
        </p:txBody>
      </p:sp>
      <p:sp>
        <p:nvSpPr>
          <p:cNvPr id="17" name="Content Placeholder 2"/>
          <p:cNvSpPr txBox="1">
            <a:spLocks/>
          </p:cNvSpPr>
          <p:nvPr/>
        </p:nvSpPr>
        <p:spPr>
          <a:xfrm>
            <a:off x="4724400" y="1200151"/>
            <a:ext cx="3200400" cy="1314449"/>
          </a:xfrm>
          <a:prstGeom prst="rect">
            <a:avLst/>
          </a:prstGeom>
        </p:spPr>
        <p:txBody>
          <a:bodyPr vert="horz" lIns="54864" tIns="91440" rtlCol="0">
            <a:normAutofit fontScale="92500" lnSpcReduction="20000"/>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en-AU" sz="3200" dirty="0" smtClean="0"/>
              <a:t>Black = zero</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en-AU" sz="3200" dirty="0" smtClean="0"/>
              <a:t>Green ~ 150</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kumimoji="0" lang="en-AU" sz="3200" b="0" i="0" u="none" strike="noStrike" kern="1200" cap="none" spc="0" normalizeH="0" baseline="0" noProof="0" dirty="0" smtClean="0">
                <a:ln>
                  <a:noFill/>
                </a:ln>
                <a:solidFill>
                  <a:schemeClr val="tx1"/>
                </a:solidFill>
                <a:effectLst/>
                <a:uLnTx/>
                <a:uFillTx/>
                <a:latin typeface="+mn-lt"/>
                <a:ea typeface="+mn-ea"/>
                <a:cs typeface="+mn-cs"/>
              </a:rPr>
              <a:t>White</a:t>
            </a:r>
            <a:r>
              <a:rPr kumimoji="0" lang="en-AU" sz="3200" b="0" i="0" u="none" strike="noStrike" kern="1200" cap="none" spc="0" normalizeH="0" noProof="0" dirty="0" smtClean="0">
                <a:ln>
                  <a:noFill/>
                </a:ln>
                <a:solidFill>
                  <a:schemeClr val="tx1"/>
                </a:solidFill>
                <a:effectLst/>
                <a:uLnTx/>
                <a:uFillTx/>
                <a:latin typeface="+mn-lt"/>
                <a:ea typeface="+mn-ea"/>
                <a:cs typeface="+mn-cs"/>
              </a:rPr>
              <a:t> &gt; 300</a:t>
            </a:r>
            <a:endParaRPr lang="en-AU" sz="2800" dirty="0" smtClean="0"/>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AU"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8" name="Content Placeholder 2"/>
          <p:cNvSpPr txBox="1">
            <a:spLocks/>
          </p:cNvSpPr>
          <p:nvPr/>
        </p:nvSpPr>
        <p:spPr>
          <a:xfrm>
            <a:off x="381000" y="3562350"/>
            <a:ext cx="3505200" cy="1314449"/>
          </a:xfrm>
          <a:prstGeom prst="rect">
            <a:avLst/>
          </a:prstGeom>
        </p:spPr>
        <p:txBody>
          <a:bodyPr vert="horz" lIns="54864" tIns="91440" rtlCol="0">
            <a:norm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kumimoji="0" lang="en-AU" sz="3200" b="0" i="0" u="none" strike="noStrike" kern="1200" cap="none" spc="0" normalizeH="0" baseline="0" noProof="0" dirty="0" smtClean="0">
                <a:ln>
                  <a:noFill/>
                </a:ln>
                <a:solidFill>
                  <a:schemeClr val="tx1"/>
                </a:solidFill>
                <a:effectLst/>
                <a:uLnTx/>
                <a:uFillTx/>
                <a:latin typeface="+mn-lt"/>
                <a:ea typeface="+mn-ea"/>
                <a:cs typeface="+mn-cs"/>
              </a:rPr>
              <a:t>Tiled:</a:t>
            </a:r>
            <a:r>
              <a:rPr kumimoji="0" lang="en-AU" sz="3200" b="0" i="0" u="none" strike="noStrike" kern="1200" cap="none" spc="0" normalizeH="0" noProof="0" dirty="0" smtClean="0">
                <a:ln>
                  <a:noFill/>
                </a:ln>
                <a:solidFill>
                  <a:schemeClr val="tx1"/>
                </a:solidFill>
                <a:effectLst/>
                <a:uLnTx/>
                <a:uFillTx/>
                <a:latin typeface="+mn-lt"/>
                <a:ea typeface="+mn-ea"/>
                <a:cs typeface="+mn-cs"/>
              </a:rPr>
              <a:t> 18.8ms</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en-AU" sz="3200" noProof="0" dirty="0" smtClean="0"/>
              <a:t>Clustered: 9.4 </a:t>
            </a:r>
            <a:r>
              <a:rPr lang="en-AU" sz="3200" noProof="0" dirty="0" err="1" smtClean="0"/>
              <a:t>ms</a:t>
            </a:r>
            <a:endParaRPr kumimoji="0" lang="en-AU" sz="32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2051" name="Picture 3" descr="C:\src\graphics_svn\tiled_deferred_lighting\clustered\doc\hpg_2012\figures\heat-bar.jpg"/>
          <p:cNvPicPr>
            <a:picLocks noChangeAspect="1" noChangeArrowheads="1"/>
          </p:cNvPicPr>
          <p:nvPr/>
        </p:nvPicPr>
        <p:blipFill>
          <a:blip r:embed="rId9" cstate="print"/>
          <a:srcRect/>
          <a:stretch>
            <a:fillRect/>
          </a:stretch>
        </p:blipFill>
        <p:spPr bwMode="auto">
          <a:xfrm>
            <a:off x="4211960" y="1276352"/>
            <a:ext cx="299577" cy="2260750"/>
          </a:xfrm>
          <a:prstGeom prst="rect">
            <a:avLst/>
          </a:prstGeom>
          <a:noFill/>
        </p:spPr>
      </p:pic>
      <p:sp>
        <p:nvSpPr>
          <p:cNvPr id="13" name="TextBox 12"/>
          <p:cNvSpPr txBox="1"/>
          <p:nvPr/>
        </p:nvSpPr>
        <p:spPr>
          <a:xfrm>
            <a:off x="5562600" y="4182130"/>
            <a:ext cx="2991012" cy="523220"/>
          </a:xfrm>
          <a:prstGeom prst="rect">
            <a:avLst/>
          </a:prstGeom>
          <a:solidFill>
            <a:srgbClr val="0D0D0D">
              <a:alpha val="50196"/>
            </a:srgbClr>
          </a:solidFill>
        </p:spPr>
        <p:txBody>
          <a:bodyPr wrap="none" rtlCol="0">
            <a:spAutoFit/>
          </a:bodyPr>
          <a:lstStyle/>
          <a:p>
            <a:r>
              <a:rPr lang="en-US" sz="2800" dirty="0" smtClean="0">
                <a:solidFill>
                  <a:schemeClr val="bg1"/>
                </a:solidFill>
              </a:rPr>
              <a:t>3D bounds for Tiles</a:t>
            </a:r>
            <a:endParaRPr lang="en-US" sz="2800" dirty="0">
              <a:solidFill>
                <a:schemeClr val="bg1"/>
              </a:solidFill>
            </a:endParaRPr>
          </a:p>
        </p:txBody>
      </p:sp>
    </p:spTree>
    <p:custDataLst>
      <p:tags r:id="rId1"/>
    </p:custDataLst>
    <p:extLst>
      <p:ext uri="{BB962C8B-B14F-4D97-AF65-F5344CB8AC3E}">
        <p14:creationId xmlns:p14="http://schemas.microsoft.com/office/powerpoint/2010/main" val="3365483418"/>
      </p:ext>
    </p:extLst>
  </p:cSld>
  <p:clrMapOvr>
    <a:masterClrMapping/>
  </p:clrMapOvr>
  <mc:AlternateContent xmlns:mc="http://schemas.openxmlformats.org/markup-compatibility/2006" xmlns:p14="http://schemas.microsoft.com/office/powerpoint/2010/main">
    <mc:Choice Requires="p14">
      <p:transition p14:dur="250" advTm="69639">
        <p:fade/>
      </p:transition>
    </mc:Choice>
    <mc:Fallback xmlns="">
      <p:transition advTm="696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33400" y="1280027"/>
            <a:ext cx="3981600" cy="2260438"/>
          </a:xfrm>
          <a:prstGeom prst="rect">
            <a:avLst/>
          </a:prstGeom>
          <a:noFill/>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824" y="2499741"/>
            <a:ext cx="3989756" cy="2264400"/>
          </a:xfrm>
          <a:prstGeom prst="rect">
            <a:avLst/>
          </a:prstGeom>
        </p:spPr>
      </p:pic>
      <p:sp>
        <p:nvSpPr>
          <p:cNvPr id="3" name="Content Placeholder 2"/>
          <p:cNvSpPr>
            <a:spLocks noGrp="1"/>
          </p:cNvSpPr>
          <p:nvPr>
            <p:ph idx="1"/>
          </p:nvPr>
        </p:nvSpPr>
        <p:spPr/>
        <p:txBody>
          <a:bodyPr/>
          <a:lstStyle/>
          <a:p>
            <a:r>
              <a:rPr lang="en-AU" dirty="0" smtClean="0"/>
              <a:t>Discontinuities</a:t>
            </a:r>
          </a:p>
          <a:p>
            <a:pPr>
              <a:buNone/>
            </a:pPr>
            <a:endParaRPr lang="en-AU" dirty="0"/>
          </a:p>
        </p:txBody>
      </p:sp>
      <p:sp>
        <p:nvSpPr>
          <p:cNvPr id="10" name="TextBox 9"/>
          <p:cNvSpPr txBox="1"/>
          <p:nvPr/>
        </p:nvSpPr>
        <p:spPr>
          <a:xfrm>
            <a:off x="564911" y="2932282"/>
            <a:ext cx="2178289" cy="523220"/>
          </a:xfrm>
          <a:prstGeom prst="rect">
            <a:avLst/>
          </a:prstGeom>
          <a:solidFill>
            <a:srgbClr val="0D0D0D">
              <a:alpha val="50196"/>
            </a:srgbClr>
          </a:solidFill>
        </p:spPr>
        <p:txBody>
          <a:bodyPr wrap="none" rtlCol="0">
            <a:spAutoFit/>
          </a:bodyPr>
          <a:lstStyle/>
          <a:p>
            <a:r>
              <a:rPr lang="en-US" sz="2800" dirty="0" smtClean="0">
                <a:solidFill>
                  <a:schemeClr val="bg1"/>
                </a:solidFill>
              </a:rPr>
              <a:t># Lights / Tile</a:t>
            </a:r>
            <a:endParaRPr lang="en-US" sz="2800" dirty="0">
              <a:solidFill>
                <a:schemeClr val="bg1"/>
              </a:solidFill>
            </a:endParaRPr>
          </a:p>
        </p:txBody>
      </p:sp>
      <p:sp>
        <p:nvSpPr>
          <p:cNvPr id="2" name="Title 1"/>
          <p:cNvSpPr>
            <a:spLocks noGrp="1"/>
          </p:cNvSpPr>
          <p:nvPr>
            <p:ph type="title"/>
          </p:nvPr>
        </p:nvSpPr>
        <p:spPr/>
        <p:txBody>
          <a:bodyPr>
            <a:normAutofit fontScale="90000"/>
          </a:bodyPr>
          <a:lstStyle/>
          <a:p>
            <a:r>
              <a:rPr lang="en-AU" dirty="0" smtClean="0"/>
              <a:t>More Results</a:t>
            </a:r>
            <a:endParaRPr lang="en-AU" dirty="0"/>
          </a:p>
        </p:txBody>
      </p:sp>
      <p:sp>
        <p:nvSpPr>
          <p:cNvPr id="17" name="Content Placeholder 2"/>
          <p:cNvSpPr txBox="1">
            <a:spLocks/>
          </p:cNvSpPr>
          <p:nvPr/>
        </p:nvSpPr>
        <p:spPr>
          <a:xfrm>
            <a:off x="4724400" y="1200151"/>
            <a:ext cx="3200400" cy="1314449"/>
          </a:xfrm>
          <a:prstGeom prst="rect">
            <a:avLst/>
          </a:prstGeom>
        </p:spPr>
        <p:txBody>
          <a:bodyPr vert="horz" lIns="54864" tIns="91440" rtlCol="0">
            <a:normAutofit fontScale="92500" lnSpcReduction="20000"/>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en-AU" sz="3200" dirty="0" smtClean="0"/>
              <a:t>Black = zero</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en-AU" sz="3200" dirty="0" smtClean="0"/>
              <a:t>Green ~ 150</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kumimoji="0" lang="en-AU" sz="3200" b="0" i="0" u="none" strike="noStrike" kern="1200" cap="none" spc="0" normalizeH="0" baseline="0" noProof="0" dirty="0" smtClean="0">
                <a:ln>
                  <a:noFill/>
                </a:ln>
                <a:solidFill>
                  <a:schemeClr val="tx1"/>
                </a:solidFill>
                <a:effectLst/>
                <a:uLnTx/>
                <a:uFillTx/>
                <a:latin typeface="+mn-lt"/>
                <a:ea typeface="+mn-ea"/>
                <a:cs typeface="+mn-cs"/>
              </a:rPr>
              <a:t>White</a:t>
            </a:r>
            <a:r>
              <a:rPr kumimoji="0" lang="en-AU" sz="3200" b="0" i="0" u="none" strike="noStrike" kern="1200" cap="none" spc="0" normalizeH="0" noProof="0" dirty="0" smtClean="0">
                <a:ln>
                  <a:noFill/>
                </a:ln>
                <a:solidFill>
                  <a:schemeClr val="tx1"/>
                </a:solidFill>
                <a:effectLst/>
                <a:uLnTx/>
                <a:uFillTx/>
                <a:latin typeface="+mn-lt"/>
                <a:ea typeface="+mn-ea"/>
                <a:cs typeface="+mn-cs"/>
              </a:rPr>
              <a:t> &gt; 300</a:t>
            </a:r>
            <a:endParaRPr lang="en-AU" sz="2800" dirty="0" smtClean="0"/>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AU"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8" name="Content Placeholder 2"/>
          <p:cNvSpPr txBox="1">
            <a:spLocks/>
          </p:cNvSpPr>
          <p:nvPr/>
        </p:nvSpPr>
        <p:spPr>
          <a:xfrm>
            <a:off x="381000" y="3562350"/>
            <a:ext cx="3505200" cy="1314449"/>
          </a:xfrm>
          <a:prstGeom prst="rect">
            <a:avLst/>
          </a:prstGeom>
        </p:spPr>
        <p:txBody>
          <a:bodyPr vert="horz" lIns="54864" tIns="91440" rtlCol="0">
            <a:norm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kumimoji="0" lang="en-AU" sz="3200" b="0" i="0" u="none" strike="noStrike" kern="1200" cap="none" spc="0" normalizeH="0" baseline="0" noProof="0" dirty="0" smtClean="0">
                <a:ln>
                  <a:noFill/>
                </a:ln>
                <a:solidFill>
                  <a:schemeClr val="tx1"/>
                </a:solidFill>
                <a:effectLst/>
                <a:uLnTx/>
                <a:uFillTx/>
                <a:latin typeface="+mn-lt"/>
                <a:ea typeface="+mn-ea"/>
                <a:cs typeface="+mn-cs"/>
              </a:rPr>
              <a:t>Tiled:</a:t>
            </a:r>
            <a:r>
              <a:rPr kumimoji="0" lang="en-AU" sz="3200" b="0" i="0" u="none" strike="noStrike" kern="1200" cap="none" spc="0" normalizeH="0" noProof="0" dirty="0" smtClean="0">
                <a:ln>
                  <a:noFill/>
                </a:ln>
                <a:solidFill>
                  <a:schemeClr val="tx1"/>
                </a:solidFill>
                <a:effectLst/>
                <a:uLnTx/>
                <a:uFillTx/>
                <a:latin typeface="+mn-lt"/>
                <a:ea typeface="+mn-ea"/>
                <a:cs typeface="+mn-cs"/>
              </a:rPr>
              <a:t> 18.8ms</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en-AU" sz="3200" noProof="0" dirty="0" smtClean="0"/>
              <a:t>Clustered: 9.4 </a:t>
            </a:r>
            <a:r>
              <a:rPr lang="en-AU" sz="3200" noProof="0" dirty="0" err="1" smtClean="0"/>
              <a:t>ms</a:t>
            </a:r>
            <a:endParaRPr kumimoji="0" lang="en-AU" sz="32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2051" name="Picture 3" descr="C:\src\graphics_svn\tiled_deferred_lighting\clustered\doc\hpg_2012\figures\heat-bar.jpg"/>
          <p:cNvPicPr>
            <a:picLocks noChangeAspect="1" noChangeArrowheads="1"/>
          </p:cNvPicPr>
          <p:nvPr/>
        </p:nvPicPr>
        <p:blipFill>
          <a:blip r:embed="rId7" cstate="print"/>
          <a:srcRect/>
          <a:stretch>
            <a:fillRect/>
          </a:stretch>
        </p:blipFill>
        <p:spPr bwMode="auto">
          <a:xfrm>
            <a:off x="4211960" y="1276352"/>
            <a:ext cx="299577" cy="2260750"/>
          </a:xfrm>
          <a:prstGeom prst="rect">
            <a:avLst/>
          </a:prstGeom>
          <a:noFill/>
        </p:spPr>
      </p:pic>
      <p:sp>
        <p:nvSpPr>
          <p:cNvPr id="13" name="TextBox 12"/>
          <p:cNvSpPr txBox="1"/>
          <p:nvPr/>
        </p:nvSpPr>
        <p:spPr>
          <a:xfrm>
            <a:off x="5105400" y="4182130"/>
            <a:ext cx="3489289" cy="523220"/>
          </a:xfrm>
          <a:prstGeom prst="rect">
            <a:avLst/>
          </a:prstGeom>
          <a:solidFill>
            <a:srgbClr val="0D0D0D">
              <a:alpha val="50196"/>
            </a:srgbClr>
          </a:solidFill>
        </p:spPr>
        <p:txBody>
          <a:bodyPr wrap="none" rtlCol="0">
            <a:spAutoFit/>
          </a:bodyPr>
          <a:lstStyle/>
          <a:p>
            <a:r>
              <a:rPr lang="en-US" sz="2800" dirty="0" smtClean="0">
                <a:solidFill>
                  <a:schemeClr val="bg1"/>
                </a:solidFill>
              </a:rPr>
              <a:t>3D bounds for Clusters</a:t>
            </a:r>
            <a:endParaRPr lang="en-US" sz="2800" dirty="0">
              <a:solidFill>
                <a:schemeClr val="bg1"/>
              </a:solidFill>
            </a:endParaRPr>
          </a:p>
        </p:txBody>
      </p:sp>
    </p:spTree>
    <p:custDataLst>
      <p:tags r:id="rId1"/>
    </p:custDataLst>
    <p:extLst>
      <p:ext uri="{BB962C8B-B14F-4D97-AF65-F5344CB8AC3E}">
        <p14:creationId xmlns:p14="http://schemas.microsoft.com/office/powerpoint/2010/main" val="723277191"/>
      </p:ext>
    </p:extLst>
  </p:cSld>
  <p:clrMapOvr>
    <a:masterClrMapping/>
  </p:clrMapOvr>
  <mc:AlternateContent xmlns:mc="http://schemas.openxmlformats.org/markup-compatibility/2006" xmlns:p14="http://schemas.microsoft.com/office/powerpoint/2010/main">
    <mc:Choice Requires="p14">
      <p:transition p14:dur="250" advTm="69639">
        <p:fade/>
      </p:transition>
    </mc:Choice>
    <mc:Fallback xmlns="">
      <p:transition advTm="69639">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34"/>
          <p:cNvSpPr/>
          <p:nvPr/>
        </p:nvSpPr>
        <p:spPr>
          <a:xfrm>
            <a:off x="5065962" y="3064396"/>
            <a:ext cx="2734528" cy="1303618"/>
          </a:xfrm>
          <a:custGeom>
            <a:avLst/>
            <a:gdLst>
              <a:gd name="connsiteX0" fmla="*/ 2444 w 1494694"/>
              <a:gd name="connsiteY0" fmla="*/ 0 h 1025525"/>
              <a:gd name="connsiteX1" fmla="*/ 1494694 w 1494694"/>
              <a:gd name="connsiteY1" fmla="*/ 301625 h 1025525"/>
              <a:gd name="connsiteX2" fmla="*/ 1494694 w 1494694"/>
              <a:gd name="connsiteY2" fmla="*/ 1025525 h 1025525"/>
              <a:gd name="connsiteX3" fmla="*/ 2444 w 1494694"/>
              <a:gd name="connsiteY3" fmla="*/ 415925 h 1025525"/>
              <a:gd name="connsiteX4" fmla="*/ 2444 w 1494694"/>
              <a:gd name="connsiteY4" fmla="*/ 0 h 1025525"/>
              <a:gd name="connsiteX0" fmla="*/ 11 w 2652010"/>
              <a:gd name="connsiteY0" fmla="*/ 0 h 1268789"/>
              <a:gd name="connsiteX1" fmla="*/ 2652010 w 2652010"/>
              <a:gd name="connsiteY1" fmla="*/ 544889 h 1268789"/>
              <a:gd name="connsiteX2" fmla="*/ 2652010 w 2652010"/>
              <a:gd name="connsiteY2" fmla="*/ 1268789 h 1268789"/>
              <a:gd name="connsiteX3" fmla="*/ 1159760 w 2652010"/>
              <a:gd name="connsiteY3" fmla="*/ 659189 h 1268789"/>
              <a:gd name="connsiteX4" fmla="*/ 11 w 2652010"/>
              <a:gd name="connsiteY4" fmla="*/ 0 h 1268789"/>
              <a:gd name="connsiteX0" fmla="*/ 819 w 2652818"/>
              <a:gd name="connsiteY0" fmla="*/ 0 h 1268789"/>
              <a:gd name="connsiteX1" fmla="*/ 2652818 w 2652818"/>
              <a:gd name="connsiteY1" fmla="*/ 544889 h 1268789"/>
              <a:gd name="connsiteX2" fmla="*/ 2652818 w 2652818"/>
              <a:gd name="connsiteY2" fmla="*/ 1268789 h 1268789"/>
              <a:gd name="connsiteX3" fmla="*/ 12134 w 2652818"/>
              <a:gd name="connsiteY3" fmla="*/ 189632 h 1268789"/>
              <a:gd name="connsiteX4" fmla="*/ 819 w 2652818"/>
              <a:gd name="connsiteY4" fmla="*/ 0 h 1268789"/>
              <a:gd name="connsiteX0" fmla="*/ 0 w 2651999"/>
              <a:gd name="connsiteY0" fmla="*/ 0 h 1268789"/>
              <a:gd name="connsiteX1" fmla="*/ 2651999 w 2651999"/>
              <a:gd name="connsiteY1" fmla="*/ 544889 h 1268789"/>
              <a:gd name="connsiteX2" fmla="*/ 2651999 w 2651999"/>
              <a:gd name="connsiteY2" fmla="*/ 1268789 h 1268789"/>
              <a:gd name="connsiteX3" fmla="*/ 11315 w 2651999"/>
              <a:gd name="connsiteY3" fmla="*/ 189632 h 1268789"/>
              <a:gd name="connsiteX4" fmla="*/ 0 w 2651999"/>
              <a:gd name="connsiteY4" fmla="*/ 0 h 1268789"/>
              <a:gd name="connsiteX0" fmla="*/ 0 w 2651999"/>
              <a:gd name="connsiteY0" fmla="*/ 0 h 1268789"/>
              <a:gd name="connsiteX1" fmla="*/ 2651999 w 2651999"/>
              <a:gd name="connsiteY1" fmla="*/ 544889 h 1268789"/>
              <a:gd name="connsiteX2" fmla="*/ 2651999 w 2651999"/>
              <a:gd name="connsiteY2" fmla="*/ 1268789 h 1268789"/>
              <a:gd name="connsiteX3" fmla="*/ 11315 w 2651999"/>
              <a:gd name="connsiteY3" fmla="*/ 189632 h 1268789"/>
              <a:gd name="connsiteX4" fmla="*/ 0 w 2651999"/>
              <a:gd name="connsiteY4" fmla="*/ 0 h 1268789"/>
              <a:gd name="connsiteX0" fmla="*/ 0 w 2643370"/>
              <a:gd name="connsiteY0" fmla="*/ 0 h 1260160"/>
              <a:gd name="connsiteX1" fmla="*/ 2643370 w 2643370"/>
              <a:gd name="connsiteY1" fmla="*/ 536260 h 1260160"/>
              <a:gd name="connsiteX2" fmla="*/ 2643370 w 2643370"/>
              <a:gd name="connsiteY2" fmla="*/ 1260160 h 1260160"/>
              <a:gd name="connsiteX3" fmla="*/ 2686 w 2643370"/>
              <a:gd name="connsiteY3" fmla="*/ 181003 h 1260160"/>
              <a:gd name="connsiteX4" fmla="*/ 0 w 2643370"/>
              <a:gd name="connsiteY4" fmla="*/ 0 h 126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3370" h="1260160">
                <a:moveTo>
                  <a:pt x="0" y="0"/>
                </a:moveTo>
                <a:lnTo>
                  <a:pt x="2643370" y="536260"/>
                </a:lnTo>
                <a:lnTo>
                  <a:pt x="2643370" y="1260160"/>
                </a:lnTo>
                <a:lnTo>
                  <a:pt x="2686" y="181003"/>
                </a:lnTo>
                <a:cubicBezTo>
                  <a:pt x="565" y="106421"/>
                  <a:pt x="1518" y="62471"/>
                  <a:pt x="0" y="0"/>
                </a:cubicBez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36" name="Freeform 35"/>
          <p:cNvSpPr/>
          <p:nvPr/>
        </p:nvSpPr>
        <p:spPr>
          <a:xfrm>
            <a:off x="5060156" y="2091192"/>
            <a:ext cx="3033738" cy="804569"/>
          </a:xfrm>
          <a:custGeom>
            <a:avLst/>
            <a:gdLst>
              <a:gd name="connsiteX0" fmla="*/ 0 w 595312"/>
              <a:gd name="connsiteY0" fmla="*/ 119062 h 714375"/>
              <a:gd name="connsiteX1" fmla="*/ 590550 w 595312"/>
              <a:gd name="connsiteY1" fmla="*/ 0 h 714375"/>
              <a:gd name="connsiteX2" fmla="*/ 595312 w 595312"/>
              <a:gd name="connsiteY2" fmla="*/ 714375 h 714375"/>
              <a:gd name="connsiteX3" fmla="*/ 0 w 595312"/>
              <a:gd name="connsiteY3" fmla="*/ 714375 h 714375"/>
              <a:gd name="connsiteX4" fmla="*/ 0 w 595312"/>
              <a:gd name="connsiteY4" fmla="*/ 119062 h 714375"/>
              <a:gd name="connsiteX0" fmla="*/ 0 w 1470979"/>
              <a:gd name="connsiteY0" fmla="*/ 558752 h 714375"/>
              <a:gd name="connsiteX1" fmla="*/ 1466217 w 1470979"/>
              <a:gd name="connsiteY1" fmla="*/ 0 h 714375"/>
              <a:gd name="connsiteX2" fmla="*/ 1470979 w 1470979"/>
              <a:gd name="connsiteY2" fmla="*/ 714375 h 714375"/>
              <a:gd name="connsiteX3" fmla="*/ 875667 w 1470979"/>
              <a:gd name="connsiteY3" fmla="*/ 714375 h 714375"/>
              <a:gd name="connsiteX4" fmla="*/ 0 w 1470979"/>
              <a:gd name="connsiteY4" fmla="*/ 558752 h 714375"/>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979" h="719609">
                <a:moveTo>
                  <a:pt x="0" y="558752"/>
                </a:moveTo>
                <a:cubicBezTo>
                  <a:pt x="207443" y="483733"/>
                  <a:pt x="1265130" y="71093"/>
                  <a:pt x="1466217" y="0"/>
                </a:cubicBezTo>
                <a:cubicBezTo>
                  <a:pt x="1467804" y="238125"/>
                  <a:pt x="1469392" y="476250"/>
                  <a:pt x="1470979" y="714375"/>
                </a:cubicBezTo>
                <a:lnTo>
                  <a:pt x="0" y="719609"/>
                </a:lnTo>
                <a:lnTo>
                  <a:pt x="0" y="558752"/>
                </a:ln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37" name="Freeform 36"/>
          <p:cNvSpPr/>
          <p:nvPr/>
        </p:nvSpPr>
        <p:spPr>
          <a:xfrm>
            <a:off x="5063812" y="2885519"/>
            <a:ext cx="3003746" cy="768128"/>
          </a:xfrm>
          <a:custGeom>
            <a:avLst/>
            <a:gdLst>
              <a:gd name="connsiteX0" fmla="*/ 0 w 1323975"/>
              <a:gd name="connsiteY0" fmla="*/ 0 h 833437"/>
              <a:gd name="connsiteX1" fmla="*/ 1323975 w 1323975"/>
              <a:gd name="connsiteY1" fmla="*/ 0 h 833437"/>
              <a:gd name="connsiteX2" fmla="*/ 1319213 w 1323975"/>
              <a:gd name="connsiteY2" fmla="*/ 833437 h 833437"/>
              <a:gd name="connsiteX3" fmla="*/ 14288 w 1323975"/>
              <a:gd name="connsiteY3" fmla="*/ 581025 h 833437"/>
              <a:gd name="connsiteX4" fmla="*/ 0 w 1323975"/>
              <a:gd name="connsiteY4" fmla="*/ 0 h 833437"/>
              <a:gd name="connsiteX0" fmla="*/ 1587 w 1309687"/>
              <a:gd name="connsiteY0" fmla="*/ 0 h 833437"/>
              <a:gd name="connsiteX1" fmla="*/ 1309687 w 1309687"/>
              <a:gd name="connsiteY1" fmla="*/ 0 h 833437"/>
              <a:gd name="connsiteX2" fmla="*/ 1304925 w 1309687"/>
              <a:gd name="connsiteY2" fmla="*/ 833437 h 833437"/>
              <a:gd name="connsiteX3" fmla="*/ 0 w 1309687"/>
              <a:gd name="connsiteY3" fmla="*/ 581025 h 833437"/>
              <a:gd name="connsiteX4" fmla="*/ 1587 w 1309687"/>
              <a:gd name="connsiteY4" fmla="*/ 0 h 833437"/>
              <a:gd name="connsiteX0" fmla="*/ 1951037 w 3259137"/>
              <a:gd name="connsiteY0" fmla="*/ 0 h 833437"/>
              <a:gd name="connsiteX1" fmla="*/ 3259137 w 3259137"/>
              <a:gd name="connsiteY1" fmla="*/ 0 h 833437"/>
              <a:gd name="connsiteX2" fmla="*/ 3254375 w 3259137"/>
              <a:gd name="connsiteY2" fmla="*/ 833437 h 833437"/>
              <a:gd name="connsiteX3" fmla="*/ 0 w 3259137"/>
              <a:gd name="connsiteY3" fmla="*/ 174625 h 833437"/>
              <a:gd name="connsiteX4" fmla="*/ 1951037 w 3259137"/>
              <a:gd name="connsiteY4" fmla="*/ 0 h 833437"/>
              <a:gd name="connsiteX0" fmla="*/ 0 w 3263900"/>
              <a:gd name="connsiteY0" fmla="*/ 19050 h 833437"/>
              <a:gd name="connsiteX1" fmla="*/ 3263900 w 3263900"/>
              <a:gd name="connsiteY1" fmla="*/ 0 h 833437"/>
              <a:gd name="connsiteX2" fmla="*/ 3259138 w 3263900"/>
              <a:gd name="connsiteY2" fmla="*/ 833437 h 833437"/>
              <a:gd name="connsiteX3" fmla="*/ 4763 w 3263900"/>
              <a:gd name="connsiteY3" fmla="*/ 174625 h 833437"/>
              <a:gd name="connsiteX4" fmla="*/ 0 w 3263900"/>
              <a:gd name="connsiteY4" fmla="*/ 19050 h 833437"/>
              <a:gd name="connsiteX0" fmla="*/ 4762 w 3259137"/>
              <a:gd name="connsiteY0" fmla="*/ 9525 h 833437"/>
              <a:gd name="connsiteX1" fmla="*/ 3259137 w 3259137"/>
              <a:gd name="connsiteY1" fmla="*/ 0 h 833437"/>
              <a:gd name="connsiteX2" fmla="*/ 3254375 w 3259137"/>
              <a:gd name="connsiteY2" fmla="*/ 833437 h 833437"/>
              <a:gd name="connsiteX3" fmla="*/ 0 w 3259137"/>
              <a:gd name="connsiteY3" fmla="*/ 174625 h 833437"/>
              <a:gd name="connsiteX4" fmla="*/ 4762 w 3259137"/>
              <a:gd name="connsiteY4" fmla="*/ 9525 h 83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137" h="833437">
                <a:moveTo>
                  <a:pt x="4762" y="9525"/>
                </a:moveTo>
                <a:lnTo>
                  <a:pt x="3259137" y="0"/>
                </a:lnTo>
                <a:cubicBezTo>
                  <a:pt x="3257550" y="277812"/>
                  <a:pt x="3255962" y="555625"/>
                  <a:pt x="3254375" y="833437"/>
                </a:cubicBezTo>
                <a:lnTo>
                  <a:pt x="0" y="174625"/>
                </a:lnTo>
                <a:lnTo>
                  <a:pt x="4762" y="9525"/>
                </a:ln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53" name="Freeform 52"/>
          <p:cNvSpPr/>
          <p:nvPr/>
        </p:nvSpPr>
        <p:spPr>
          <a:xfrm>
            <a:off x="5063131" y="1135796"/>
            <a:ext cx="3429545" cy="1560965"/>
          </a:xfrm>
          <a:custGeom>
            <a:avLst/>
            <a:gdLst>
              <a:gd name="connsiteX0" fmla="*/ 0 w 1040607"/>
              <a:gd name="connsiteY0" fmla="*/ 416719 h 683419"/>
              <a:gd name="connsiteX1" fmla="*/ 1040607 w 1040607"/>
              <a:gd name="connsiteY1" fmla="*/ 0 h 683419"/>
              <a:gd name="connsiteX2" fmla="*/ 1040607 w 1040607"/>
              <a:gd name="connsiteY2" fmla="*/ 473869 h 683419"/>
              <a:gd name="connsiteX3" fmla="*/ 4763 w 1040607"/>
              <a:gd name="connsiteY3" fmla="*/ 683419 h 683419"/>
              <a:gd name="connsiteX4" fmla="*/ 0 w 1040607"/>
              <a:gd name="connsiteY4" fmla="*/ 416719 h 683419"/>
              <a:gd name="connsiteX0" fmla="*/ 0 w 1106916"/>
              <a:gd name="connsiteY0" fmla="*/ 62182 h 683419"/>
              <a:gd name="connsiteX1" fmla="*/ 1106916 w 1106916"/>
              <a:gd name="connsiteY1" fmla="*/ 0 h 683419"/>
              <a:gd name="connsiteX2" fmla="*/ 1106916 w 1106916"/>
              <a:gd name="connsiteY2" fmla="*/ 473869 h 683419"/>
              <a:gd name="connsiteX3" fmla="*/ 71072 w 1106916"/>
              <a:gd name="connsiteY3" fmla="*/ 683419 h 683419"/>
              <a:gd name="connsiteX4" fmla="*/ 0 w 1106916"/>
              <a:gd name="connsiteY4" fmla="*/ 62182 h 683419"/>
              <a:gd name="connsiteX0" fmla="*/ 0 w 1151121"/>
              <a:gd name="connsiteY0" fmla="*/ 62182 h 683419"/>
              <a:gd name="connsiteX1" fmla="*/ 1106916 w 1151121"/>
              <a:gd name="connsiteY1" fmla="*/ 0 h 683419"/>
              <a:gd name="connsiteX2" fmla="*/ 1151121 w 1151121"/>
              <a:gd name="connsiteY2" fmla="*/ 666332 h 683419"/>
              <a:gd name="connsiteX3" fmla="*/ 71072 w 1151121"/>
              <a:gd name="connsiteY3" fmla="*/ 683419 h 683419"/>
              <a:gd name="connsiteX4" fmla="*/ 0 w 1151121"/>
              <a:gd name="connsiteY4" fmla="*/ 62182 h 683419"/>
              <a:gd name="connsiteX0" fmla="*/ 0 w 1151121"/>
              <a:gd name="connsiteY0" fmla="*/ 62182 h 700302"/>
              <a:gd name="connsiteX1" fmla="*/ 1106916 w 1151121"/>
              <a:gd name="connsiteY1" fmla="*/ 0 h 700302"/>
              <a:gd name="connsiteX2" fmla="*/ 1151121 w 1151121"/>
              <a:gd name="connsiteY2" fmla="*/ 666332 h 700302"/>
              <a:gd name="connsiteX3" fmla="*/ 71071 w 1151121"/>
              <a:gd name="connsiteY3" fmla="*/ 700302 h 700302"/>
              <a:gd name="connsiteX4" fmla="*/ 0 w 1151121"/>
              <a:gd name="connsiteY4" fmla="*/ 62182 h 700302"/>
              <a:gd name="connsiteX0" fmla="*/ 0 w 1151121"/>
              <a:gd name="connsiteY0" fmla="*/ 62182 h 700302"/>
              <a:gd name="connsiteX1" fmla="*/ 1106916 w 1151121"/>
              <a:gd name="connsiteY1" fmla="*/ 0 h 700302"/>
              <a:gd name="connsiteX2" fmla="*/ 1151121 w 1151121"/>
              <a:gd name="connsiteY2" fmla="*/ 666332 h 700302"/>
              <a:gd name="connsiteX3" fmla="*/ 247889 w 1151121"/>
              <a:gd name="connsiteY3" fmla="*/ 700302 h 700302"/>
              <a:gd name="connsiteX4" fmla="*/ 0 w 1151121"/>
              <a:gd name="connsiteY4" fmla="*/ 62182 h 700302"/>
              <a:gd name="connsiteX0" fmla="*/ 0 w 907998"/>
              <a:gd name="connsiteY0" fmla="*/ 45300 h 700302"/>
              <a:gd name="connsiteX1" fmla="*/ 863793 w 907998"/>
              <a:gd name="connsiteY1" fmla="*/ 0 h 700302"/>
              <a:gd name="connsiteX2" fmla="*/ 907998 w 907998"/>
              <a:gd name="connsiteY2" fmla="*/ 666332 h 700302"/>
              <a:gd name="connsiteX3" fmla="*/ 4766 w 907998"/>
              <a:gd name="connsiteY3" fmla="*/ 700302 h 700302"/>
              <a:gd name="connsiteX4" fmla="*/ 0 w 907998"/>
              <a:gd name="connsiteY4" fmla="*/ 45300 h 700302"/>
              <a:gd name="connsiteX0" fmla="*/ 0 w 907998"/>
              <a:gd name="connsiteY0" fmla="*/ 45300 h 700302"/>
              <a:gd name="connsiteX1" fmla="*/ 863793 w 907998"/>
              <a:gd name="connsiteY1" fmla="*/ 0 h 700302"/>
              <a:gd name="connsiteX2" fmla="*/ 907998 w 907998"/>
              <a:gd name="connsiteY2" fmla="*/ 381144 h 700302"/>
              <a:gd name="connsiteX3" fmla="*/ 4766 w 907998"/>
              <a:gd name="connsiteY3" fmla="*/ 700302 h 700302"/>
              <a:gd name="connsiteX4" fmla="*/ 0 w 907998"/>
              <a:gd name="connsiteY4" fmla="*/ 45300 h 700302"/>
              <a:gd name="connsiteX0" fmla="*/ 0 w 913952"/>
              <a:gd name="connsiteY0" fmla="*/ 45300 h 700302"/>
              <a:gd name="connsiteX1" fmla="*/ 913952 w 913952"/>
              <a:gd name="connsiteY1" fmla="*/ 0 h 700302"/>
              <a:gd name="connsiteX2" fmla="*/ 907998 w 913952"/>
              <a:gd name="connsiteY2" fmla="*/ 381144 h 700302"/>
              <a:gd name="connsiteX3" fmla="*/ 4766 w 913952"/>
              <a:gd name="connsiteY3" fmla="*/ 700302 h 700302"/>
              <a:gd name="connsiteX4" fmla="*/ 0 w 913952"/>
              <a:gd name="connsiteY4" fmla="*/ 45300 h 700302"/>
              <a:gd name="connsiteX0" fmla="*/ 0 w 909983"/>
              <a:gd name="connsiteY0" fmla="*/ 48816 h 703818"/>
              <a:gd name="connsiteX1" fmla="*/ 907864 w 909983"/>
              <a:gd name="connsiteY1" fmla="*/ 0 h 703818"/>
              <a:gd name="connsiteX2" fmla="*/ 907998 w 909983"/>
              <a:gd name="connsiteY2" fmla="*/ 384660 h 703818"/>
              <a:gd name="connsiteX3" fmla="*/ 4766 w 909983"/>
              <a:gd name="connsiteY3" fmla="*/ 703818 h 703818"/>
              <a:gd name="connsiteX4" fmla="*/ 0 w 909983"/>
              <a:gd name="connsiteY4" fmla="*/ 48816 h 703818"/>
              <a:gd name="connsiteX0" fmla="*/ 15064 w 906805"/>
              <a:gd name="connsiteY0" fmla="*/ 632380 h 721280"/>
              <a:gd name="connsiteX1" fmla="*/ 904686 w 906805"/>
              <a:gd name="connsiteY1" fmla="*/ 0 h 721280"/>
              <a:gd name="connsiteX2" fmla="*/ 904820 w 906805"/>
              <a:gd name="connsiteY2" fmla="*/ 384660 h 721280"/>
              <a:gd name="connsiteX3" fmla="*/ 1588 w 906805"/>
              <a:gd name="connsiteY3" fmla="*/ 703818 h 721280"/>
              <a:gd name="connsiteX4" fmla="*/ 15064 w 906805"/>
              <a:gd name="connsiteY4" fmla="*/ 632380 h 721280"/>
              <a:gd name="connsiteX0" fmla="*/ 0 w 891741"/>
              <a:gd name="connsiteY0" fmla="*/ 632380 h 721280"/>
              <a:gd name="connsiteX1" fmla="*/ 889622 w 891741"/>
              <a:gd name="connsiteY1" fmla="*/ 0 h 721280"/>
              <a:gd name="connsiteX2" fmla="*/ 889756 w 891741"/>
              <a:gd name="connsiteY2" fmla="*/ 384660 h 721280"/>
              <a:gd name="connsiteX3" fmla="*/ 5779 w 891741"/>
              <a:gd name="connsiteY3" fmla="*/ 684454 h 721280"/>
              <a:gd name="connsiteX4" fmla="*/ 0 w 891741"/>
              <a:gd name="connsiteY4" fmla="*/ 632380 h 721280"/>
              <a:gd name="connsiteX0" fmla="*/ 0 w 887941"/>
              <a:gd name="connsiteY0" fmla="*/ 617857 h 706757"/>
              <a:gd name="connsiteX1" fmla="*/ 885822 w 887941"/>
              <a:gd name="connsiteY1" fmla="*/ 0 h 706757"/>
              <a:gd name="connsiteX2" fmla="*/ 885956 w 887941"/>
              <a:gd name="connsiteY2" fmla="*/ 384660 h 706757"/>
              <a:gd name="connsiteX3" fmla="*/ 1979 w 887941"/>
              <a:gd name="connsiteY3" fmla="*/ 684454 h 706757"/>
              <a:gd name="connsiteX4" fmla="*/ 0 w 887941"/>
              <a:gd name="connsiteY4" fmla="*/ 617857 h 706757"/>
              <a:gd name="connsiteX0" fmla="*/ 0 w 887941"/>
              <a:gd name="connsiteY0" fmla="*/ 617857 h 706757"/>
              <a:gd name="connsiteX1" fmla="*/ 885822 w 887941"/>
              <a:gd name="connsiteY1" fmla="*/ 0 h 706757"/>
              <a:gd name="connsiteX2" fmla="*/ 885956 w 887941"/>
              <a:gd name="connsiteY2" fmla="*/ 384660 h 706757"/>
              <a:gd name="connsiteX3" fmla="*/ 2738 w 887941"/>
              <a:gd name="connsiteY3" fmla="*/ 698976 h 706757"/>
              <a:gd name="connsiteX4" fmla="*/ 0 w 887941"/>
              <a:gd name="connsiteY4" fmla="*/ 617857 h 706757"/>
              <a:gd name="connsiteX0" fmla="*/ 0 w 887941"/>
              <a:gd name="connsiteY0" fmla="*/ 617857 h 698976"/>
              <a:gd name="connsiteX1" fmla="*/ 885822 w 887941"/>
              <a:gd name="connsiteY1" fmla="*/ 0 h 698976"/>
              <a:gd name="connsiteX2" fmla="*/ 885956 w 887941"/>
              <a:gd name="connsiteY2" fmla="*/ 384660 h 698976"/>
              <a:gd name="connsiteX3" fmla="*/ 2738 w 887941"/>
              <a:gd name="connsiteY3" fmla="*/ 698976 h 698976"/>
              <a:gd name="connsiteX4" fmla="*/ 0 w 887941"/>
              <a:gd name="connsiteY4" fmla="*/ 617857 h 698976"/>
              <a:gd name="connsiteX0" fmla="*/ 2650 w 886791"/>
              <a:gd name="connsiteY0" fmla="*/ 624459 h 698976"/>
              <a:gd name="connsiteX1" fmla="*/ 884672 w 886791"/>
              <a:gd name="connsiteY1" fmla="*/ 0 h 698976"/>
              <a:gd name="connsiteX2" fmla="*/ 884806 w 886791"/>
              <a:gd name="connsiteY2" fmla="*/ 384660 h 698976"/>
              <a:gd name="connsiteX3" fmla="*/ 1588 w 886791"/>
              <a:gd name="connsiteY3" fmla="*/ 698976 h 698976"/>
              <a:gd name="connsiteX4" fmla="*/ 2650 w 886791"/>
              <a:gd name="connsiteY4" fmla="*/ 624459 h 698976"/>
              <a:gd name="connsiteX0" fmla="*/ 1062 w 885203"/>
              <a:gd name="connsiteY0" fmla="*/ 624459 h 698976"/>
              <a:gd name="connsiteX1" fmla="*/ 883084 w 885203"/>
              <a:gd name="connsiteY1" fmla="*/ 0 h 698976"/>
              <a:gd name="connsiteX2" fmla="*/ 883218 w 885203"/>
              <a:gd name="connsiteY2" fmla="*/ 384660 h 698976"/>
              <a:gd name="connsiteX3" fmla="*/ 0 w 885203"/>
              <a:gd name="connsiteY3" fmla="*/ 698976 h 698976"/>
              <a:gd name="connsiteX4" fmla="*/ 1062 w 885203"/>
              <a:gd name="connsiteY4" fmla="*/ 624459 h 698976"/>
              <a:gd name="connsiteX0" fmla="*/ 1892 w 886033"/>
              <a:gd name="connsiteY0" fmla="*/ 624459 h 698976"/>
              <a:gd name="connsiteX1" fmla="*/ 883914 w 886033"/>
              <a:gd name="connsiteY1" fmla="*/ 0 h 698976"/>
              <a:gd name="connsiteX2" fmla="*/ 884048 w 886033"/>
              <a:gd name="connsiteY2" fmla="*/ 384660 h 698976"/>
              <a:gd name="connsiteX3" fmla="*/ 830 w 886033"/>
              <a:gd name="connsiteY3" fmla="*/ 698976 h 698976"/>
              <a:gd name="connsiteX4" fmla="*/ 1892 w 886033"/>
              <a:gd name="connsiteY4" fmla="*/ 624459 h 698976"/>
              <a:gd name="connsiteX0" fmla="*/ 1133 w 885274"/>
              <a:gd name="connsiteY0" fmla="*/ 624459 h 698976"/>
              <a:gd name="connsiteX1" fmla="*/ 883155 w 885274"/>
              <a:gd name="connsiteY1" fmla="*/ 0 h 698976"/>
              <a:gd name="connsiteX2" fmla="*/ 883289 w 885274"/>
              <a:gd name="connsiteY2" fmla="*/ 384660 h 698976"/>
              <a:gd name="connsiteX3" fmla="*/ 71 w 885274"/>
              <a:gd name="connsiteY3" fmla="*/ 698976 h 698976"/>
              <a:gd name="connsiteX4" fmla="*/ 1133 w 885274"/>
              <a:gd name="connsiteY4" fmla="*/ 624459 h 698976"/>
              <a:gd name="connsiteX0" fmla="*/ 1900 w 885274"/>
              <a:gd name="connsiteY0" fmla="*/ 617858 h 698976"/>
              <a:gd name="connsiteX1" fmla="*/ 883155 w 885274"/>
              <a:gd name="connsiteY1" fmla="*/ 0 h 698976"/>
              <a:gd name="connsiteX2" fmla="*/ 883289 w 885274"/>
              <a:gd name="connsiteY2" fmla="*/ 384660 h 698976"/>
              <a:gd name="connsiteX3" fmla="*/ 71 w 885274"/>
              <a:gd name="connsiteY3" fmla="*/ 698976 h 698976"/>
              <a:gd name="connsiteX4" fmla="*/ 1900 w 885274"/>
              <a:gd name="connsiteY4" fmla="*/ 617858 h 698976"/>
              <a:gd name="connsiteX0" fmla="*/ 1133 w 884507"/>
              <a:gd name="connsiteY0" fmla="*/ 617858 h 692374"/>
              <a:gd name="connsiteX1" fmla="*/ 882388 w 884507"/>
              <a:gd name="connsiteY1" fmla="*/ 0 h 692374"/>
              <a:gd name="connsiteX2" fmla="*/ 882522 w 884507"/>
              <a:gd name="connsiteY2" fmla="*/ 384660 h 692374"/>
              <a:gd name="connsiteX3" fmla="*/ 71 w 884507"/>
              <a:gd name="connsiteY3" fmla="*/ 692374 h 692374"/>
              <a:gd name="connsiteX4" fmla="*/ 1133 w 884507"/>
              <a:gd name="connsiteY4" fmla="*/ 617858 h 69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07" h="692374">
                <a:moveTo>
                  <a:pt x="1133" y="617858"/>
                </a:moveTo>
                <a:lnTo>
                  <a:pt x="882388" y="0"/>
                </a:lnTo>
                <a:cubicBezTo>
                  <a:pt x="880403" y="127048"/>
                  <a:pt x="884507" y="257612"/>
                  <a:pt x="882522" y="384660"/>
                </a:cubicBezTo>
                <a:lnTo>
                  <a:pt x="71" y="692374"/>
                </a:lnTo>
                <a:cubicBezTo>
                  <a:pt x="0" y="657605"/>
                  <a:pt x="1200" y="647345"/>
                  <a:pt x="1133" y="617858"/>
                </a:cubicBez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cxnSp>
        <p:nvCxnSpPr>
          <p:cNvPr id="54" name="Straight Connector 53"/>
          <p:cNvCxnSpPr/>
          <p:nvPr/>
        </p:nvCxnSpPr>
        <p:spPr>
          <a:xfrm rot="16200000" flipH="1">
            <a:off x="4656694" y="3429975"/>
            <a:ext cx="531105" cy="0"/>
          </a:xfrm>
          <a:prstGeom prst="line">
            <a:avLst/>
          </a:prstGeom>
          <a:noFill/>
          <a:ln w="19050" cap="rnd" cmpd="sng" algn="ctr">
            <a:solidFill>
              <a:srgbClr val="E66C7D">
                <a:shade val="95000"/>
                <a:satMod val="105000"/>
              </a:srgbClr>
            </a:solidFill>
            <a:prstDash val="sysDash"/>
          </a:ln>
          <a:effectLst/>
        </p:spPr>
      </p:cxnSp>
      <p:cxnSp>
        <p:nvCxnSpPr>
          <p:cNvPr id="55" name="Straight Connector 54"/>
          <p:cNvCxnSpPr/>
          <p:nvPr/>
        </p:nvCxnSpPr>
        <p:spPr>
          <a:xfrm rot="5400000">
            <a:off x="4623753" y="2887752"/>
            <a:ext cx="593291" cy="731"/>
          </a:xfrm>
          <a:prstGeom prst="line">
            <a:avLst/>
          </a:prstGeom>
          <a:noFill/>
          <a:ln w="19050" cap="rnd" cmpd="sng" algn="ctr">
            <a:solidFill>
              <a:srgbClr val="F0AD00">
                <a:shade val="95000"/>
                <a:satMod val="105000"/>
              </a:srgbClr>
            </a:solidFill>
            <a:prstDash val="solid"/>
          </a:ln>
          <a:effectLst/>
        </p:spPr>
      </p:cxnSp>
      <p:cxnSp>
        <p:nvCxnSpPr>
          <p:cNvPr id="56" name="Straight Connector 55"/>
          <p:cNvCxnSpPr/>
          <p:nvPr/>
        </p:nvCxnSpPr>
        <p:spPr>
          <a:xfrm flipV="1">
            <a:off x="4920764" y="1142991"/>
            <a:ext cx="3555360" cy="1448480"/>
          </a:xfrm>
          <a:prstGeom prst="line">
            <a:avLst/>
          </a:prstGeom>
          <a:noFill/>
          <a:ln w="19050" cap="rnd" cmpd="sng" algn="ctr">
            <a:solidFill>
              <a:srgbClr val="F0AD00">
                <a:shade val="95000"/>
                <a:satMod val="105000"/>
              </a:srgbClr>
            </a:solidFill>
            <a:prstDash val="solid"/>
          </a:ln>
          <a:effectLst/>
        </p:spPr>
      </p:cxnSp>
      <p:cxnSp>
        <p:nvCxnSpPr>
          <p:cNvPr id="57" name="Straight Connector 56"/>
          <p:cNvCxnSpPr/>
          <p:nvPr/>
        </p:nvCxnSpPr>
        <p:spPr>
          <a:xfrm>
            <a:off x="4920764" y="3184031"/>
            <a:ext cx="3555360" cy="1448480"/>
          </a:xfrm>
          <a:prstGeom prst="line">
            <a:avLst/>
          </a:prstGeom>
          <a:noFill/>
          <a:ln w="19050" cap="rnd" cmpd="sng" algn="ctr">
            <a:solidFill>
              <a:srgbClr val="F0AD00">
                <a:shade val="95000"/>
                <a:satMod val="105000"/>
              </a:srgbClr>
            </a:solidFill>
            <a:prstDash val="solid"/>
          </a:ln>
          <a:effectLst/>
        </p:spPr>
      </p:cxnSp>
      <p:cxnSp>
        <p:nvCxnSpPr>
          <p:cNvPr id="58" name="Straight Connector 57"/>
          <p:cNvCxnSpPr/>
          <p:nvPr/>
        </p:nvCxnSpPr>
        <p:spPr>
          <a:xfrm rot="5400000">
            <a:off x="6731364" y="2887752"/>
            <a:ext cx="3489520" cy="1464"/>
          </a:xfrm>
          <a:prstGeom prst="line">
            <a:avLst/>
          </a:prstGeom>
          <a:noFill/>
          <a:ln w="19050" cap="rnd" cmpd="sng" algn="ctr">
            <a:solidFill>
              <a:srgbClr val="F0AD00">
                <a:shade val="95000"/>
                <a:satMod val="105000"/>
              </a:srgbClr>
            </a:solidFill>
            <a:prstDash val="solid"/>
          </a:ln>
          <a:effectLst/>
        </p:spPr>
      </p:cxnSp>
      <p:cxnSp>
        <p:nvCxnSpPr>
          <p:cNvPr id="59" name="Straight Connector 58"/>
          <p:cNvCxnSpPr/>
          <p:nvPr/>
        </p:nvCxnSpPr>
        <p:spPr>
          <a:xfrm flipV="1">
            <a:off x="4920784" y="2016477"/>
            <a:ext cx="3559724" cy="715458"/>
          </a:xfrm>
          <a:prstGeom prst="line">
            <a:avLst/>
          </a:prstGeom>
          <a:noFill/>
          <a:ln w="19050" cap="rnd" cmpd="sng" algn="ctr">
            <a:solidFill>
              <a:srgbClr val="F0AD00">
                <a:shade val="95000"/>
                <a:satMod val="105000"/>
              </a:srgbClr>
            </a:solidFill>
            <a:prstDash val="solid"/>
          </a:ln>
          <a:effectLst/>
        </p:spPr>
      </p:cxnSp>
      <p:cxnSp>
        <p:nvCxnSpPr>
          <p:cNvPr id="60" name="Straight Connector 59"/>
          <p:cNvCxnSpPr/>
          <p:nvPr/>
        </p:nvCxnSpPr>
        <p:spPr>
          <a:xfrm flipV="1">
            <a:off x="4925173" y="2890840"/>
            <a:ext cx="3941594" cy="0"/>
          </a:xfrm>
          <a:prstGeom prst="line">
            <a:avLst/>
          </a:prstGeom>
          <a:noFill/>
          <a:ln w="19050" cap="rnd" cmpd="sng" algn="ctr">
            <a:solidFill>
              <a:srgbClr val="60B5CC">
                <a:lumMod val="75000"/>
              </a:srgbClr>
            </a:solidFill>
            <a:prstDash val="solid"/>
            <a:tailEnd type="triangle"/>
          </a:ln>
          <a:effectLst/>
        </p:spPr>
      </p:cxnSp>
      <p:cxnSp>
        <p:nvCxnSpPr>
          <p:cNvPr id="61" name="Straight Connector 60"/>
          <p:cNvCxnSpPr/>
          <p:nvPr/>
        </p:nvCxnSpPr>
        <p:spPr>
          <a:xfrm>
            <a:off x="4920784" y="3026023"/>
            <a:ext cx="3555335" cy="724230"/>
          </a:xfrm>
          <a:prstGeom prst="line">
            <a:avLst/>
          </a:prstGeom>
          <a:noFill/>
          <a:ln w="19050" cap="rnd" cmpd="sng" algn="ctr">
            <a:solidFill>
              <a:srgbClr val="F0AD00">
                <a:shade val="95000"/>
                <a:satMod val="105000"/>
              </a:srgbClr>
            </a:solidFill>
            <a:prstDash val="solid"/>
          </a:ln>
          <a:effectLst/>
        </p:spPr>
      </p:cxnSp>
      <p:cxnSp>
        <p:nvCxnSpPr>
          <p:cNvPr id="62" name="Straight Connector 61"/>
          <p:cNvCxnSpPr/>
          <p:nvPr/>
        </p:nvCxnSpPr>
        <p:spPr>
          <a:xfrm>
            <a:off x="4196524" y="2888970"/>
            <a:ext cx="725723" cy="295665"/>
          </a:xfrm>
          <a:prstGeom prst="line">
            <a:avLst/>
          </a:prstGeom>
          <a:noFill/>
          <a:ln w="19050" cap="rnd" cmpd="sng" algn="ctr">
            <a:solidFill>
              <a:srgbClr val="F0AD00">
                <a:shade val="95000"/>
                <a:satMod val="105000"/>
              </a:srgbClr>
            </a:solidFill>
            <a:prstDash val="sysDash"/>
          </a:ln>
          <a:effectLst/>
        </p:spPr>
      </p:cxnSp>
      <p:cxnSp>
        <p:nvCxnSpPr>
          <p:cNvPr id="63" name="Straight Connector 62"/>
          <p:cNvCxnSpPr/>
          <p:nvPr/>
        </p:nvCxnSpPr>
        <p:spPr>
          <a:xfrm flipV="1">
            <a:off x="4192160" y="2582698"/>
            <a:ext cx="750141" cy="305614"/>
          </a:xfrm>
          <a:prstGeom prst="line">
            <a:avLst/>
          </a:prstGeom>
          <a:noFill/>
          <a:ln w="19050" cap="rnd" cmpd="sng" algn="ctr">
            <a:solidFill>
              <a:srgbClr val="F0AD00">
                <a:shade val="95000"/>
                <a:satMod val="105000"/>
              </a:srgbClr>
            </a:solidFill>
            <a:prstDash val="sysDash"/>
          </a:ln>
          <a:effectLst/>
        </p:spPr>
      </p:cxnSp>
      <p:cxnSp>
        <p:nvCxnSpPr>
          <p:cNvPr id="64" name="Straight Connector 63"/>
          <p:cNvCxnSpPr/>
          <p:nvPr/>
        </p:nvCxnSpPr>
        <p:spPr>
          <a:xfrm>
            <a:off x="4203133" y="2890840"/>
            <a:ext cx="717651" cy="0"/>
          </a:xfrm>
          <a:prstGeom prst="line">
            <a:avLst/>
          </a:prstGeom>
          <a:noFill/>
          <a:ln w="19050" cap="rnd" cmpd="sng" algn="ctr">
            <a:solidFill>
              <a:srgbClr val="60B5CC">
                <a:lumMod val="75000"/>
              </a:srgbClr>
            </a:solidFill>
            <a:prstDash val="sysDash"/>
            <a:headEnd type="none" w="med" len="med"/>
            <a:tailEnd type="none" w="med" len="med"/>
          </a:ln>
          <a:effectLst/>
        </p:spPr>
      </p:cxnSp>
      <p:sp>
        <p:nvSpPr>
          <p:cNvPr id="68" name="TextBox 67"/>
          <p:cNvSpPr txBox="1"/>
          <p:nvPr/>
        </p:nvSpPr>
        <p:spPr>
          <a:xfrm>
            <a:off x="4577099" y="3641256"/>
            <a:ext cx="658835"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near</a:t>
            </a:r>
            <a:endParaRPr lang="en-US" kern="0" baseline="-25000" dirty="0">
              <a:solidFill>
                <a:sysClr val="windowText" lastClr="000000"/>
              </a:solidFill>
            </a:endParaRPr>
          </a:p>
        </p:txBody>
      </p:sp>
      <p:sp>
        <p:nvSpPr>
          <p:cNvPr id="80" name="Freeform 79"/>
          <p:cNvSpPr/>
          <p:nvPr/>
        </p:nvSpPr>
        <p:spPr>
          <a:xfrm>
            <a:off x="7438284" y="2112801"/>
            <a:ext cx="651919" cy="2013428"/>
          </a:xfrm>
          <a:custGeom>
            <a:avLst/>
            <a:gdLst>
              <a:gd name="connsiteX0" fmla="*/ 615992 w 1952398"/>
              <a:gd name="connsiteY0" fmla="*/ 0 h 1397000"/>
              <a:gd name="connsiteX1" fmla="*/ 1047792 w 1952398"/>
              <a:gd name="connsiteY1" fmla="*/ 127000 h 1397000"/>
              <a:gd name="connsiteX2" fmla="*/ 1193842 w 1952398"/>
              <a:gd name="connsiteY2" fmla="*/ 273050 h 1397000"/>
              <a:gd name="connsiteX3" fmla="*/ 1047792 w 1952398"/>
              <a:gd name="connsiteY3" fmla="*/ 552450 h 1397000"/>
              <a:gd name="connsiteX4" fmla="*/ 1949492 w 1952398"/>
              <a:gd name="connsiteY4" fmla="*/ 793750 h 1397000"/>
              <a:gd name="connsiteX5" fmla="*/ 698542 w 1952398"/>
              <a:gd name="connsiteY5" fmla="*/ 1155700 h 1397000"/>
              <a:gd name="connsiteX6" fmla="*/ 190542 w 1952398"/>
              <a:gd name="connsiteY6" fmla="*/ 1282700 h 1397000"/>
              <a:gd name="connsiteX7" fmla="*/ 42 w 1952398"/>
              <a:gd name="connsiteY7" fmla="*/ 1352550 h 1397000"/>
              <a:gd name="connsiteX8" fmla="*/ 171492 w 1952398"/>
              <a:gd name="connsiteY8" fmla="*/ 1397000 h 1397000"/>
              <a:gd name="connsiteX0" fmla="*/ 615956 w 1952362"/>
              <a:gd name="connsiteY0" fmla="*/ 0 h 1930400"/>
              <a:gd name="connsiteX1" fmla="*/ 1047756 w 1952362"/>
              <a:gd name="connsiteY1" fmla="*/ 127000 h 1930400"/>
              <a:gd name="connsiteX2" fmla="*/ 1193806 w 1952362"/>
              <a:gd name="connsiteY2" fmla="*/ 273050 h 1930400"/>
              <a:gd name="connsiteX3" fmla="*/ 1047756 w 1952362"/>
              <a:gd name="connsiteY3" fmla="*/ 552450 h 1930400"/>
              <a:gd name="connsiteX4" fmla="*/ 1949456 w 1952362"/>
              <a:gd name="connsiteY4" fmla="*/ 793750 h 1930400"/>
              <a:gd name="connsiteX5" fmla="*/ 698506 w 1952362"/>
              <a:gd name="connsiteY5" fmla="*/ 1155700 h 1930400"/>
              <a:gd name="connsiteX6" fmla="*/ 190506 w 1952362"/>
              <a:gd name="connsiteY6" fmla="*/ 1282700 h 1930400"/>
              <a:gd name="connsiteX7" fmla="*/ 6 w 1952362"/>
              <a:gd name="connsiteY7" fmla="*/ 1352550 h 1930400"/>
              <a:gd name="connsiteX8" fmla="*/ 1314456 w 1952362"/>
              <a:gd name="connsiteY8" fmla="*/ 1930400 h 1930400"/>
              <a:gd name="connsiteX0" fmla="*/ 442994 w 1779400"/>
              <a:gd name="connsiteY0" fmla="*/ 0 h 1930400"/>
              <a:gd name="connsiteX1" fmla="*/ 874794 w 1779400"/>
              <a:gd name="connsiteY1" fmla="*/ 127000 h 1930400"/>
              <a:gd name="connsiteX2" fmla="*/ 1020844 w 1779400"/>
              <a:gd name="connsiteY2" fmla="*/ 273050 h 1930400"/>
              <a:gd name="connsiteX3" fmla="*/ 874794 w 1779400"/>
              <a:gd name="connsiteY3" fmla="*/ 552450 h 1930400"/>
              <a:gd name="connsiteX4" fmla="*/ 1776494 w 1779400"/>
              <a:gd name="connsiteY4" fmla="*/ 793750 h 1930400"/>
              <a:gd name="connsiteX5" fmla="*/ 525544 w 1779400"/>
              <a:gd name="connsiteY5" fmla="*/ 1155700 h 1930400"/>
              <a:gd name="connsiteX6" fmla="*/ 17544 w 1779400"/>
              <a:gd name="connsiteY6" fmla="*/ 1282700 h 1930400"/>
              <a:gd name="connsiteX7" fmla="*/ 1097044 w 1779400"/>
              <a:gd name="connsiteY7" fmla="*/ 1543050 h 1930400"/>
              <a:gd name="connsiteX8" fmla="*/ 1141494 w 1779400"/>
              <a:gd name="connsiteY8" fmla="*/ 1930400 h 1930400"/>
              <a:gd name="connsiteX0" fmla="*/ 0 w 1336406"/>
              <a:gd name="connsiteY0" fmla="*/ 0 h 1930400"/>
              <a:gd name="connsiteX1" fmla="*/ 431800 w 1336406"/>
              <a:gd name="connsiteY1" fmla="*/ 127000 h 1930400"/>
              <a:gd name="connsiteX2" fmla="*/ 577850 w 1336406"/>
              <a:gd name="connsiteY2" fmla="*/ 273050 h 1930400"/>
              <a:gd name="connsiteX3" fmla="*/ 431800 w 1336406"/>
              <a:gd name="connsiteY3" fmla="*/ 552450 h 1930400"/>
              <a:gd name="connsiteX4" fmla="*/ 1333500 w 1336406"/>
              <a:gd name="connsiteY4" fmla="*/ 793750 h 1930400"/>
              <a:gd name="connsiteX5" fmla="*/ 82550 w 1336406"/>
              <a:gd name="connsiteY5" fmla="*/ 1155700 h 1930400"/>
              <a:gd name="connsiteX6" fmla="*/ 806450 w 1336406"/>
              <a:gd name="connsiteY6" fmla="*/ 1371600 h 1930400"/>
              <a:gd name="connsiteX7" fmla="*/ 654050 w 1336406"/>
              <a:gd name="connsiteY7" fmla="*/ 1543050 h 1930400"/>
              <a:gd name="connsiteX8" fmla="*/ 698500 w 1336406"/>
              <a:gd name="connsiteY8" fmla="*/ 1930400 h 1930400"/>
              <a:gd name="connsiteX0" fmla="*/ 0 w 1353274"/>
              <a:gd name="connsiteY0" fmla="*/ 0 h 1930400"/>
              <a:gd name="connsiteX1" fmla="*/ 431800 w 1353274"/>
              <a:gd name="connsiteY1" fmla="*/ 127000 h 1930400"/>
              <a:gd name="connsiteX2" fmla="*/ 577850 w 1353274"/>
              <a:gd name="connsiteY2" fmla="*/ 273050 h 1930400"/>
              <a:gd name="connsiteX3" fmla="*/ 431800 w 1353274"/>
              <a:gd name="connsiteY3" fmla="*/ 552450 h 1930400"/>
              <a:gd name="connsiteX4" fmla="*/ 1333500 w 1353274"/>
              <a:gd name="connsiteY4" fmla="*/ 793750 h 1930400"/>
              <a:gd name="connsiteX5" fmla="*/ 1035050 w 1353274"/>
              <a:gd name="connsiteY5" fmla="*/ 1104900 h 1930400"/>
              <a:gd name="connsiteX6" fmla="*/ 806450 w 1353274"/>
              <a:gd name="connsiteY6" fmla="*/ 1371600 h 1930400"/>
              <a:gd name="connsiteX7" fmla="*/ 654050 w 1353274"/>
              <a:gd name="connsiteY7" fmla="*/ 1543050 h 1930400"/>
              <a:gd name="connsiteX8" fmla="*/ 698500 w 1353274"/>
              <a:gd name="connsiteY8" fmla="*/ 1930400 h 1930400"/>
              <a:gd name="connsiteX0" fmla="*/ 0 w 1370969"/>
              <a:gd name="connsiteY0" fmla="*/ 0 h 1930400"/>
              <a:gd name="connsiteX1" fmla="*/ 431800 w 1370969"/>
              <a:gd name="connsiteY1" fmla="*/ 127000 h 1930400"/>
              <a:gd name="connsiteX2" fmla="*/ 577850 w 1370969"/>
              <a:gd name="connsiteY2" fmla="*/ 273050 h 1930400"/>
              <a:gd name="connsiteX3" fmla="*/ 1282700 w 1370969"/>
              <a:gd name="connsiteY3" fmla="*/ 514350 h 1930400"/>
              <a:gd name="connsiteX4" fmla="*/ 1333500 w 1370969"/>
              <a:gd name="connsiteY4" fmla="*/ 793750 h 1930400"/>
              <a:gd name="connsiteX5" fmla="*/ 1035050 w 1370969"/>
              <a:gd name="connsiteY5" fmla="*/ 1104900 h 1930400"/>
              <a:gd name="connsiteX6" fmla="*/ 806450 w 1370969"/>
              <a:gd name="connsiteY6" fmla="*/ 1371600 h 1930400"/>
              <a:gd name="connsiteX7" fmla="*/ 654050 w 1370969"/>
              <a:gd name="connsiteY7" fmla="*/ 1543050 h 1930400"/>
              <a:gd name="connsiteX8" fmla="*/ 698500 w 1370969"/>
              <a:gd name="connsiteY8" fmla="*/ 1930400 h 1930400"/>
              <a:gd name="connsiteX0" fmla="*/ 0 w 1346417"/>
              <a:gd name="connsiteY0" fmla="*/ 0 h 1930400"/>
              <a:gd name="connsiteX1" fmla="*/ 431800 w 1346417"/>
              <a:gd name="connsiteY1" fmla="*/ 127000 h 1930400"/>
              <a:gd name="connsiteX2" fmla="*/ 1193800 w 1346417"/>
              <a:gd name="connsiteY2" fmla="*/ 273050 h 1930400"/>
              <a:gd name="connsiteX3" fmla="*/ 1282700 w 1346417"/>
              <a:gd name="connsiteY3" fmla="*/ 514350 h 1930400"/>
              <a:gd name="connsiteX4" fmla="*/ 1333500 w 1346417"/>
              <a:gd name="connsiteY4" fmla="*/ 793750 h 1930400"/>
              <a:gd name="connsiteX5" fmla="*/ 1035050 w 1346417"/>
              <a:gd name="connsiteY5" fmla="*/ 1104900 h 1930400"/>
              <a:gd name="connsiteX6" fmla="*/ 806450 w 1346417"/>
              <a:gd name="connsiteY6" fmla="*/ 1371600 h 1930400"/>
              <a:gd name="connsiteX7" fmla="*/ 654050 w 1346417"/>
              <a:gd name="connsiteY7" fmla="*/ 1543050 h 1930400"/>
              <a:gd name="connsiteX8" fmla="*/ 698500 w 1346417"/>
              <a:gd name="connsiteY8" fmla="*/ 1930400 h 1930400"/>
              <a:gd name="connsiteX0" fmla="*/ 0 w 1346417"/>
              <a:gd name="connsiteY0" fmla="*/ 13658 h 1944058"/>
              <a:gd name="connsiteX1" fmla="*/ 1066800 w 1346417"/>
              <a:gd name="connsiteY1" fmla="*/ 13658 h 1944058"/>
              <a:gd name="connsiteX2" fmla="*/ 1193800 w 1346417"/>
              <a:gd name="connsiteY2" fmla="*/ 286708 h 1944058"/>
              <a:gd name="connsiteX3" fmla="*/ 1282700 w 1346417"/>
              <a:gd name="connsiteY3" fmla="*/ 528008 h 1944058"/>
              <a:gd name="connsiteX4" fmla="*/ 1333500 w 1346417"/>
              <a:gd name="connsiteY4" fmla="*/ 807408 h 1944058"/>
              <a:gd name="connsiteX5" fmla="*/ 1035050 w 1346417"/>
              <a:gd name="connsiteY5" fmla="*/ 1118558 h 1944058"/>
              <a:gd name="connsiteX6" fmla="*/ 806450 w 1346417"/>
              <a:gd name="connsiteY6" fmla="*/ 1385258 h 1944058"/>
              <a:gd name="connsiteX7" fmla="*/ 654050 w 1346417"/>
              <a:gd name="connsiteY7" fmla="*/ 1556708 h 1944058"/>
              <a:gd name="connsiteX8" fmla="*/ 698500 w 1346417"/>
              <a:gd name="connsiteY8" fmla="*/ 1944058 h 1944058"/>
              <a:gd name="connsiteX0" fmla="*/ 0 w 1346417"/>
              <a:gd name="connsiteY0" fmla="*/ 157014 h 2087414"/>
              <a:gd name="connsiteX1" fmla="*/ 1085850 w 1346417"/>
              <a:gd name="connsiteY1" fmla="*/ 0 h 2087414"/>
              <a:gd name="connsiteX2" fmla="*/ 1066800 w 1346417"/>
              <a:gd name="connsiteY2" fmla="*/ 157014 h 2087414"/>
              <a:gd name="connsiteX3" fmla="*/ 1193800 w 1346417"/>
              <a:gd name="connsiteY3" fmla="*/ 430064 h 2087414"/>
              <a:gd name="connsiteX4" fmla="*/ 1282700 w 1346417"/>
              <a:gd name="connsiteY4" fmla="*/ 671364 h 2087414"/>
              <a:gd name="connsiteX5" fmla="*/ 1333500 w 1346417"/>
              <a:gd name="connsiteY5" fmla="*/ 950764 h 2087414"/>
              <a:gd name="connsiteX6" fmla="*/ 1035050 w 1346417"/>
              <a:gd name="connsiteY6" fmla="*/ 1261914 h 2087414"/>
              <a:gd name="connsiteX7" fmla="*/ 806450 w 1346417"/>
              <a:gd name="connsiteY7" fmla="*/ 1528614 h 2087414"/>
              <a:gd name="connsiteX8" fmla="*/ 654050 w 1346417"/>
              <a:gd name="connsiteY8" fmla="*/ 1700064 h 2087414"/>
              <a:gd name="connsiteX9" fmla="*/ 698500 w 1346417"/>
              <a:gd name="connsiteY9" fmla="*/ 2087414 h 2087414"/>
              <a:gd name="connsiteX0" fmla="*/ 0 w 1355693"/>
              <a:gd name="connsiteY0" fmla="*/ 256034 h 2186434"/>
              <a:gd name="connsiteX1" fmla="*/ 1320800 w 1355693"/>
              <a:gd name="connsiteY1" fmla="*/ 3770 h 2186434"/>
              <a:gd name="connsiteX2" fmla="*/ 1085850 w 1355693"/>
              <a:gd name="connsiteY2" fmla="*/ 99020 h 2186434"/>
              <a:gd name="connsiteX3" fmla="*/ 1066800 w 1355693"/>
              <a:gd name="connsiteY3" fmla="*/ 256034 h 2186434"/>
              <a:gd name="connsiteX4" fmla="*/ 1193800 w 1355693"/>
              <a:gd name="connsiteY4" fmla="*/ 529084 h 2186434"/>
              <a:gd name="connsiteX5" fmla="*/ 1282700 w 1355693"/>
              <a:gd name="connsiteY5" fmla="*/ 770384 h 2186434"/>
              <a:gd name="connsiteX6" fmla="*/ 1333500 w 1355693"/>
              <a:gd name="connsiteY6" fmla="*/ 1049784 h 2186434"/>
              <a:gd name="connsiteX7" fmla="*/ 1035050 w 1355693"/>
              <a:gd name="connsiteY7" fmla="*/ 1360934 h 2186434"/>
              <a:gd name="connsiteX8" fmla="*/ 806450 w 1355693"/>
              <a:gd name="connsiteY8" fmla="*/ 1627634 h 2186434"/>
              <a:gd name="connsiteX9" fmla="*/ 654050 w 1355693"/>
              <a:gd name="connsiteY9" fmla="*/ 1799084 h 2186434"/>
              <a:gd name="connsiteX10" fmla="*/ 698500 w 1355693"/>
              <a:gd name="connsiteY10" fmla="*/ 2186434 h 2186434"/>
              <a:gd name="connsiteX0" fmla="*/ 0 w 1355693"/>
              <a:gd name="connsiteY0" fmla="*/ 256034 h 2186434"/>
              <a:gd name="connsiteX1" fmla="*/ 1320800 w 1355693"/>
              <a:gd name="connsiteY1" fmla="*/ 3770 h 2186434"/>
              <a:gd name="connsiteX2" fmla="*/ 1085850 w 1355693"/>
              <a:gd name="connsiteY2" fmla="*/ 99020 h 2186434"/>
              <a:gd name="connsiteX3" fmla="*/ 1143000 w 1355693"/>
              <a:gd name="connsiteY3" fmla="*/ 408434 h 2186434"/>
              <a:gd name="connsiteX4" fmla="*/ 1193800 w 1355693"/>
              <a:gd name="connsiteY4" fmla="*/ 529084 h 2186434"/>
              <a:gd name="connsiteX5" fmla="*/ 1282700 w 1355693"/>
              <a:gd name="connsiteY5" fmla="*/ 770384 h 2186434"/>
              <a:gd name="connsiteX6" fmla="*/ 1333500 w 1355693"/>
              <a:gd name="connsiteY6" fmla="*/ 1049784 h 2186434"/>
              <a:gd name="connsiteX7" fmla="*/ 1035050 w 1355693"/>
              <a:gd name="connsiteY7" fmla="*/ 1360934 h 2186434"/>
              <a:gd name="connsiteX8" fmla="*/ 806450 w 1355693"/>
              <a:gd name="connsiteY8" fmla="*/ 1627634 h 2186434"/>
              <a:gd name="connsiteX9" fmla="*/ 654050 w 1355693"/>
              <a:gd name="connsiteY9" fmla="*/ 1799084 h 2186434"/>
              <a:gd name="connsiteX10" fmla="*/ 698500 w 1355693"/>
              <a:gd name="connsiteY10" fmla="*/ 2186434 h 2186434"/>
              <a:gd name="connsiteX0" fmla="*/ 0 w 1361245"/>
              <a:gd name="connsiteY0" fmla="*/ 254217 h 2184617"/>
              <a:gd name="connsiteX1" fmla="*/ 1320800 w 1361245"/>
              <a:gd name="connsiteY1" fmla="*/ 1953 h 2184617"/>
              <a:gd name="connsiteX2" fmla="*/ 1181100 w 1361245"/>
              <a:gd name="connsiteY2" fmla="*/ 224203 h 2184617"/>
              <a:gd name="connsiteX3" fmla="*/ 1143000 w 1361245"/>
              <a:gd name="connsiteY3" fmla="*/ 406617 h 2184617"/>
              <a:gd name="connsiteX4" fmla="*/ 1193800 w 1361245"/>
              <a:gd name="connsiteY4" fmla="*/ 527267 h 2184617"/>
              <a:gd name="connsiteX5" fmla="*/ 1282700 w 1361245"/>
              <a:gd name="connsiteY5" fmla="*/ 768567 h 2184617"/>
              <a:gd name="connsiteX6" fmla="*/ 1333500 w 1361245"/>
              <a:gd name="connsiteY6" fmla="*/ 1047967 h 2184617"/>
              <a:gd name="connsiteX7" fmla="*/ 1035050 w 1361245"/>
              <a:gd name="connsiteY7" fmla="*/ 1359117 h 2184617"/>
              <a:gd name="connsiteX8" fmla="*/ 806450 w 1361245"/>
              <a:gd name="connsiteY8" fmla="*/ 1625817 h 2184617"/>
              <a:gd name="connsiteX9" fmla="*/ 654050 w 1361245"/>
              <a:gd name="connsiteY9" fmla="*/ 1797267 h 2184617"/>
              <a:gd name="connsiteX10" fmla="*/ 698500 w 1361245"/>
              <a:gd name="connsiteY10" fmla="*/ 2184617 h 2184617"/>
              <a:gd name="connsiteX0" fmla="*/ 0 w 1361245"/>
              <a:gd name="connsiteY0" fmla="*/ 254217 h 2184617"/>
              <a:gd name="connsiteX1" fmla="*/ 1320800 w 1361245"/>
              <a:gd name="connsiteY1" fmla="*/ 1953 h 2184617"/>
              <a:gd name="connsiteX2" fmla="*/ 1181100 w 1361245"/>
              <a:gd name="connsiteY2" fmla="*/ 224203 h 2184617"/>
              <a:gd name="connsiteX3" fmla="*/ 1143000 w 1361245"/>
              <a:gd name="connsiteY3" fmla="*/ 406617 h 2184617"/>
              <a:gd name="connsiteX4" fmla="*/ 1193800 w 1361245"/>
              <a:gd name="connsiteY4" fmla="*/ 527267 h 2184617"/>
              <a:gd name="connsiteX5" fmla="*/ 1282700 w 1361245"/>
              <a:gd name="connsiteY5" fmla="*/ 768567 h 2184617"/>
              <a:gd name="connsiteX6" fmla="*/ 1333500 w 1361245"/>
              <a:gd name="connsiteY6" fmla="*/ 1047967 h 2184617"/>
              <a:gd name="connsiteX7" fmla="*/ 1035050 w 1361245"/>
              <a:gd name="connsiteY7" fmla="*/ 1359117 h 2184617"/>
              <a:gd name="connsiteX8" fmla="*/ 806450 w 1361245"/>
              <a:gd name="connsiteY8" fmla="*/ 1625817 h 2184617"/>
              <a:gd name="connsiteX9" fmla="*/ 654050 w 1361245"/>
              <a:gd name="connsiteY9" fmla="*/ 1797267 h 2184617"/>
              <a:gd name="connsiteX10" fmla="*/ 698500 w 1361245"/>
              <a:gd name="connsiteY10" fmla="*/ 2184617 h 2184617"/>
              <a:gd name="connsiteX0" fmla="*/ 552602 w 707347"/>
              <a:gd name="connsiteY0" fmla="*/ 19267 h 2184617"/>
              <a:gd name="connsiteX1" fmla="*/ 666902 w 707347"/>
              <a:gd name="connsiteY1" fmla="*/ 1953 h 2184617"/>
              <a:gd name="connsiteX2" fmla="*/ 527202 w 707347"/>
              <a:gd name="connsiteY2" fmla="*/ 224203 h 2184617"/>
              <a:gd name="connsiteX3" fmla="*/ 489102 w 707347"/>
              <a:gd name="connsiteY3" fmla="*/ 406617 h 2184617"/>
              <a:gd name="connsiteX4" fmla="*/ 539902 w 707347"/>
              <a:gd name="connsiteY4" fmla="*/ 527267 h 2184617"/>
              <a:gd name="connsiteX5" fmla="*/ 628802 w 707347"/>
              <a:gd name="connsiteY5" fmla="*/ 768567 h 2184617"/>
              <a:gd name="connsiteX6" fmla="*/ 679602 w 707347"/>
              <a:gd name="connsiteY6" fmla="*/ 1047967 h 2184617"/>
              <a:gd name="connsiteX7" fmla="*/ 381152 w 707347"/>
              <a:gd name="connsiteY7" fmla="*/ 1359117 h 2184617"/>
              <a:gd name="connsiteX8" fmla="*/ 152552 w 707347"/>
              <a:gd name="connsiteY8" fmla="*/ 1625817 h 2184617"/>
              <a:gd name="connsiteX9" fmla="*/ 152 w 707347"/>
              <a:gd name="connsiteY9" fmla="*/ 1797267 h 2184617"/>
              <a:gd name="connsiteX10" fmla="*/ 44602 w 707347"/>
              <a:gd name="connsiteY10" fmla="*/ 2184617 h 21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7347" h="2184617">
                <a:moveTo>
                  <a:pt x="552602" y="19267"/>
                </a:moveTo>
                <a:cubicBezTo>
                  <a:pt x="555777" y="16381"/>
                  <a:pt x="485927" y="28122"/>
                  <a:pt x="666902" y="1953"/>
                </a:cubicBezTo>
                <a:cubicBezTo>
                  <a:pt x="847877" y="-24216"/>
                  <a:pt x="352577" y="221317"/>
                  <a:pt x="527202" y="224203"/>
                </a:cubicBezTo>
                <a:cubicBezTo>
                  <a:pt x="543077" y="385839"/>
                  <a:pt x="486985" y="356106"/>
                  <a:pt x="489102" y="406617"/>
                </a:cubicBezTo>
                <a:cubicBezTo>
                  <a:pt x="491219" y="457128"/>
                  <a:pt x="516619" y="466942"/>
                  <a:pt x="539902" y="527267"/>
                </a:cubicBezTo>
                <a:cubicBezTo>
                  <a:pt x="563185" y="587592"/>
                  <a:pt x="605519" y="681784"/>
                  <a:pt x="628802" y="768567"/>
                </a:cubicBezTo>
                <a:cubicBezTo>
                  <a:pt x="652085" y="855350"/>
                  <a:pt x="720877" y="949542"/>
                  <a:pt x="679602" y="1047967"/>
                </a:cubicBezTo>
                <a:cubicBezTo>
                  <a:pt x="638327" y="1146392"/>
                  <a:pt x="468994" y="1262809"/>
                  <a:pt x="381152" y="1359117"/>
                </a:cubicBezTo>
                <a:cubicBezTo>
                  <a:pt x="293310" y="1455425"/>
                  <a:pt x="216052" y="1552792"/>
                  <a:pt x="152552" y="1625817"/>
                </a:cubicBezTo>
                <a:cubicBezTo>
                  <a:pt x="89052" y="1698842"/>
                  <a:pt x="3327" y="1778217"/>
                  <a:pt x="152" y="1797267"/>
                </a:cubicBezTo>
                <a:cubicBezTo>
                  <a:pt x="-3023" y="1816317"/>
                  <a:pt x="44602" y="2184617"/>
                  <a:pt x="44602" y="2184617"/>
                </a:cubicBezTo>
              </a:path>
            </a:pathLst>
          </a:custGeom>
          <a:ln>
            <a:solidFill>
              <a:srgbClr val="C00000"/>
            </a:solidFill>
          </a:ln>
        </p:spPr>
        <p:style>
          <a:lnRef idx="3">
            <a:schemeClr val="accent2"/>
          </a:lnRef>
          <a:fillRef idx="0">
            <a:schemeClr val="accent2"/>
          </a:fillRef>
          <a:effectRef idx="2">
            <a:schemeClr val="accent2"/>
          </a:effectRef>
          <a:fontRef idx="minor">
            <a:schemeClr val="tx1"/>
          </a:fontRef>
        </p:style>
        <p:txBody>
          <a:bodyPr lIns="114300" tIns="57150" rIns="114300" bIns="57150" rtlCol="0" anchor="ctr"/>
          <a:lstStyle/>
          <a:p>
            <a:pPr algn="ctr" defTabSz="1143000">
              <a:defRPr/>
            </a:pPr>
            <a:endParaRPr lang="en-US" kern="0">
              <a:solidFill>
                <a:sysClr val="windowText" lastClr="000000"/>
              </a:solidFill>
              <a:latin typeface="Corbel"/>
            </a:endParaRPr>
          </a:p>
        </p:txBody>
      </p:sp>
      <p:sp>
        <p:nvSpPr>
          <p:cNvPr id="81" name="Rectangle 80"/>
          <p:cNvSpPr/>
          <p:nvPr/>
        </p:nvSpPr>
        <p:spPr>
          <a:xfrm>
            <a:off x="8322825" y="1470617"/>
            <a:ext cx="152568" cy="199096"/>
          </a:xfrm>
          <a:prstGeom prst="rect">
            <a:avLst/>
          </a:prstGeom>
          <a:ln/>
        </p:spPr>
        <p:style>
          <a:lnRef idx="0">
            <a:schemeClr val="accent2"/>
          </a:lnRef>
          <a:fillRef idx="3">
            <a:schemeClr val="accent2"/>
          </a:fillRef>
          <a:effectRef idx="3">
            <a:schemeClr val="accent2"/>
          </a:effectRef>
          <a:fontRef idx="minor">
            <a:schemeClr val="lt1"/>
          </a:fontRef>
        </p:style>
        <p:txBody>
          <a:bodyPr lIns="114300" tIns="57150" rIns="114300" bIns="57150" rtlCol="0" anchor="ctr"/>
          <a:lstStyle/>
          <a:p>
            <a:pPr algn="ctr" defTabSz="1143000">
              <a:defRPr/>
            </a:pPr>
            <a:endParaRPr lang="en-US" kern="0">
              <a:solidFill>
                <a:sysClr val="window" lastClr="FFFFFF"/>
              </a:solidFill>
              <a:latin typeface="Corbel"/>
            </a:endParaRPr>
          </a:p>
        </p:txBody>
      </p:sp>
      <p:grpSp>
        <p:nvGrpSpPr>
          <p:cNvPr id="2" name="Group 81"/>
          <p:cNvGrpSpPr/>
          <p:nvPr/>
        </p:nvGrpSpPr>
        <p:grpSpPr>
          <a:xfrm>
            <a:off x="3865098" y="2739436"/>
            <a:ext cx="276886" cy="311285"/>
            <a:chOff x="990500" y="3212804"/>
            <a:chExt cx="1145624" cy="1287952"/>
          </a:xfrm>
        </p:grpSpPr>
        <p:grpSp>
          <p:nvGrpSpPr>
            <p:cNvPr id="3" name="Group 19"/>
            <p:cNvGrpSpPr/>
            <p:nvPr/>
          </p:nvGrpSpPr>
          <p:grpSpPr>
            <a:xfrm rot="2693286">
              <a:off x="990500" y="3212804"/>
              <a:ext cx="1145624" cy="1287952"/>
              <a:chOff x="1475656" y="3586913"/>
              <a:chExt cx="1145624" cy="1170865"/>
            </a:xfrm>
          </p:grpSpPr>
          <p:sp>
            <p:nvSpPr>
              <p:cNvPr id="85" name="Arc 84"/>
              <p:cNvSpPr/>
              <p:nvPr/>
            </p:nvSpPr>
            <p:spPr>
              <a:xfrm>
                <a:off x="1475656" y="3843378"/>
                <a:ext cx="914400" cy="914400"/>
              </a:xfrm>
              <a:prstGeom prst="arc">
                <a:avLst/>
              </a:prstGeom>
              <a:solidFill>
                <a:sysClr val="window" lastClr="FFFFFF"/>
              </a:solidFill>
              <a:ln w="19050" cap="rnd" cmpd="sng" algn="ctr">
                <a:solidFill>
                  <a:srgbClr val="F0AD00"/>
                </a:solidFill>
                <a:prstDash val="solid"/>
              </a:ln>
              <a:effectLst/>
            </p:spPr>
            <p:txBody>
              <a:bodyPr rtlCol="0" anchor="ctr"/>
              <a:lstStyle/>
              <a:p>
                <a:pPr algn="ctr" defTabSz="1143000">
                  <a:defRPr/>
                </a:pPr>
                <a:endParaRPr lang="en-US" kern="0">
                  <a:solidFill>
                    <a:sysClr val="windowText" lastClr="000000"/>
                  </a:solidFill>
                  <a:latin typeface="Corbel"/>
                </a:endParaRPr>
              </a:p>
            </p:txBody>
          </p:sp>
          <p:cxnSp>
            <p:nvCxnSpPr>
              <p:cNvPr id="86" name="Straight Connector 85"/>
              <p:cNvCxnSpPr/>
              <p:nvPr/>
            </p:nvCxnSpPr>
            <p:spPr>
              <a:xfrm flipV="1">
                <a:off x="1475656" y="3586913"/>
                <a:ext cx="576064" cy="1170865"/>
              </a:xfrm>
              <a:prstGeom prst="line">
                <a:avLst/>
              </a:prstGeom>
              <a:noFill/>
              <a:ln w="19050" cap="rnd" cmpd="sng" algn="ctr">
                <a:solidFill>
                  <a:srgbClr val="F0AD00">
                    <a:shade val="95000"/>
                    <a:satMod val="105000"/>
                  </a:srgbClr>
                </a:solidFill>
                <a:prstDash val="solid"/>
              </a:ln>
              <a:effectLst/>
            </p:spPr>
          </p:cxnSp>
          <p:cxnSp>
            <p:nvCxnSpPr>
              <p:cNvPr id="87" name="Straight Connector 86"/>
              <p:cNvCxnSpPr/>
              <p:nvPr/>
            </p:nvCxnSpPr>
            <p:spPr>
              <a:xfrm flipV="1">
                <a:off x="1475656" y="4191000"/>
                <a:ext cx="1145624" cy="566778"/>
              </a:xfrm>
              <a:prstGeom prst="line">
                <a:avLst/>
              </a:prstGeom>
              <a:noFill/>
              <a:ln w="19050" cap="rnd" cmpd="sng" algn="ctr">
                <a:solidFill>
                  <a:srgbClr val="F0AD00">
                    <a:shade val="95000"/>
                    <a:satMod val="105000"/>
                  </a:srgbClr>
                </a:solidFill>
                <a:prstDash val="solid"/>
              </a:ln>
              <a:effectLst/>
            </p:spPr>
          </p:cxnSp>
        </p:grpSp>
        <p:sp>
          <p:nvSpPr>
            <p:cNvPr id="84" name="Oval 83"/>
            <p:cNvSpPr/>
            <p:nvPr/>
          </p:nvSpPr>
          <p:spPr>
            <a:xfrm flipH="1">
              <a:off x="1652816" y="3717032"/>
              <a:ext cx="182880" cy="264866"/>
            </a:xfrm>
            <a:prstGeom prst="ellipse">
              <a:avLst/>
            </a:prstGeom>
            <a:solidFill>
              <a:sysClr val="windowText" lastClr="000000"/>
            </a:solidFill>
            <a:ln w="19050" cap="flat" cmpd="thickThin" algn="ctr">
              <a:solidFill>
                <a:sysClr val="windowText" lastClr="000000">
                  <a:shade val="50000"/>
                </a:sysClr>
              </a:solidFill>
              <a:prstDash val="solid"/>
            </a:ln>
            <a:effectLst/>
          </p:spPr>
          <p:txBody>
            <a:bodyPr rtlCol="0" anchor="ctr"/>
            <a:lstStyle/>
            <a:p>
              <a:pPr algn="ctr" defTabSz="1143000">
                <a:defRPr/>
              </a:pPr>
              <a:endParaRPr lang="en-US" kern="0">
                <a:solidFill>
                  <a:sysClr val="window" lastClr="FFFFFF"/>
                </a:solidFill>
                <a:latin typeface="Corbel"/>
              </a:endParaRPr>
            </a:p>
          </p:txBody>
        </p:sp>
      </p:grpSp>
      <p:sp>
        <p:nvSpPr>
          <p:cNvPr id="88" name="TextBox 87"/>
          <p:cNvSpPr txBox="1"/>
          <p:nvPr/>
        </p:nvSpPr>
        <p:spPr>
          <a:xfrm>
            <a:off x="3683707" y="2419350"/>
            <a:ext cx="583493"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Eye</a:t>
            </a:r>
            <a:endParaRPr lang="en-US" kern="0" baseline="-25000" dirty="0">
              <a:solidFill>
                <a:sysClr val="windowText" lastClr="000000"/>
              </a:solidFill>
            </a:endParaRPr>
          </a:p>
        </p:txBody>
      </p:sp>
      <p:sp>
        <p:nvSpPr>
          <p:cNvPr id="100" name="TextBox 99"/>
          <p:cNvSpPr txBox="1"/>
          <p:nvPr/>
        </p:nvSpPr>
        <p:spPr>
          <a:xfrm>
            <a:off x="8534400" y="2571750"/>
            <a:ext cx="365485" cy="392415"/>
          </a:xfrm>
          <a:prstGeom prst="rect">
            <a:avLst/>
          </a:prstGeom>
          <a:noFill/>
        </p:spPr>
        <p:txBody>
          <a:bodyPr wrap="none" lIns="114300" tIns="57150" rIns="114300" bIns="57150" rtlCol="0">
            <a:spAutoFit/>
          </a:bodyPr>
          <a:lstStyle/>
          <a:p>
            <a:pPr defTabSz="1143000">
              <a:defRPr/>
            </a:pPr>
            <a:r>
              <a:rPr lang="en-AU" kern="0" dirty="0">
                <a:solidFill>
                  <a:sysClr val="windowText" lastClr="000000"/>
                </a:solidFill>
              </a:rPr>
              <a:t>Z</a:t>
            </a:r>
            <a:endParaRPr lang="en-US" kern="0" dirty="0">
              <a:solidFill>
                <a:sysClr val="windowText" lastClr="000000"/>
              </a:solidFill>
            </a:endParaRPr>
          </a:p>
        </p:txBody>
      </p:sp>
      <p:cxnSp>
        <p:nvCxnSpPr>
          <p:cNvPr id="101" name="Straight Connector 100"/>
          <p:cNvCxnSpPr/>
          <p:nvPr/>
        </p:nvCxnSpPr>
        <p:spPr>
          <a:xfrm rot="5400000" flipH="1" flipV="1">
            <a:off x="4471653" y="2448373"/>
            <a:ext cx="891814" cy="0"/>
          </a:xfrm>
          <a:prstGeom prst="line">
            <a:avLst/>
          </a:prstGeom>
          <a:noFill/>
          <a:ln w="19050" cap="rnd" cmpd="sng" algn="ctr">
            <a:solidFill>
              <a:srgbClr val="60B5CC">
                <a:lumMod val="75000"/>
              </a:srgbClr>
            </a:solidFill>
            <a:prstDash val="solid"/>
            <a:tailEnd type="triangle"/>
          </a:ln>
          <a:effectLst/>
        </p:spPr>
      </p:cxnSp>
      <p:sp>
        <p:nvSpPr>
          <p:cNvPr id="102" name="TextBox 101"/>
          <p:cNvSpPr txBox="1"/>
          <p:nvPr/>
        </p:nvSpPr>
        <p:spPr>
          <a:xfrm>
            <a:off x="4736709" y="1663598"/>
            <a:ext cx="368691" cy="392415"/>
          </a:xfrm>
          <a:prstGeom prst="rect">
            <a:avLst/>
          </a:prstGeom>
          <a:noFill/>
        </p:spPr>
        <p:txBody>
          <a:bodyPr wrap="none" lIns="114300" tIns="57150" rIns="114300" bIns="57150" rtlCol="0">
            <a:spAutoFit/>
          </a:bodyPr>
          <a:lstStyle/>
          <a:p>
            <a:pPr defTabSz="1143000">
              <a:defRPr/>
            </a:pPr>
            <a:r>
              <a:rPr lang="en-AU" kern="0" dirty="0">
                <a:solidFill>
                  <a:sysClr val="windowText" lastClr="000000"/>
                </a:solidFill>
              </a:rPr>
              <a:t>Y</a:t>
            </a:r>
            <a:endParaRPr lang="en-US" kern="0" dirty="0">
              <a:solidFill>
                <a:sysClr val="windowText" lastClr="000000"/>
              </a:solidFill>
            </a:endParaRPr>
          </a:p>
        </p:txBody>
      </p:sp>
      <p:sp>
        <p:nvSpPr>
          <p:cNvPr id="103" name="TextBox 102"/>
          <p:cNvSpPr txBox="1"/>
          <p:nvPr/>
        </p:nvSpPr>
        <p:spPr>
          <a:xfrm>
            <a:off x="8382000" y="4324350"/>
            <a:ext cx="495328"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far</a:t>
            </a:r>
            <a:endParaRPr lang="en-US" kern="0" baseline="-25000" dirty="0">
              <a:solidFill>
                <a:sysClr val="windowText" lastClr="000000"/>
              </a:solidFill>
            </a:endParaRPr>
          </a:p>
        </p:txBody>
      </p:sp>
      <p:sp>
        <p:nvSpPr>
          <p:cNvPr id="6" name="Title 5"/>
          <p:cNvSpPr>
            <a:spLocks noGrp="1"/>
          </p:cNvSpPr>
          <p:nvPr>
            <p:ph type="title"/>
          </p:nvPr>
        </p:nvSpPr>
        <p:spPr/>
        <p:txBody>
          <a:bodyPr/>
          <a:lstStyle/>
          <a:p>
            <a:r>
              <a:rPr lang="en-AU" dirty="0"/>
              <a:t>Tiled Forward </a:t>
            </a:r>
            <a:r>
              <a:rPr lang="en-AU" dirty="0" smtClean="0"/>
              <a:t>Shading [4]</a:t>
            </a:r>
            <a:endParaRPr lang="en-AU" dirty="0"/>
          </a:p>
        </p:txBody>
      </p:sp>
      <p:sp>
        <p:nvSpPr>
          <p:cNvPr id="34" name="Rectangle 3"/>
          <p:cNvSpPr>
            <a:spLocks noGrp="1" noChangeArrowheads="1"/>
          </p:cNvSpPr>
          <p:nvPr>
            <p:ph idx="1"/>
          </p:nvPr>
        </p:nvSpPr>
        <p:spPr/>
        <p:txBody>
          <a:bodyPr/>
          <a:lstStyle/>
          <a:p>
            <a:r>
              <a:rPr lang="en-US" dirty="0" smtClean="0"/>
              <a:t>Transparent Geometry</a:t>
            </a:r>
          </a:p>
          <a:p>
            <a:endParaRPr lang="en-US" dirty="0" smtClean="0"/>
          </a:p>
          <a:p>
            <a:r>
              <a:rPr lang="en-US" dirty="0" smtClean="0"/>
              <a:t>Problem</a:t>
            </a:r>
          </a:p>
          <a:p>
            <a:pPr lvl="1"/>
            <a:r>
              <a:rPr lang="en-AU" dirty="0"/>
              <a:t>View dependent</a:t>
            </a:r>
          </a:p>
          <a:p>
            <a:pPr lvl="1"/>
            <a:r>
              <a:rPr lang="en-AU" dirty="0" smtClean="0"/>
              <a:t>Degenerates </a:t>
            </a:r>
            <a:r>
              <a:rPr lang="en-AU" dirty="0"/>
              <a:t>to 2D</a:t>
            </a:r>
          </a:p>
          <a:p>
            <a:pPr lvl="1"/>
            <a:r>
              <a:rPr lang="en-AU" dirty="0" smtClean="0"/>
              <a:t>Full screen discontinuity!</a:t>
            </a:r>
          </a:p>
          <a:p>
            <a:pPr lvl="1"/>
            <a:endParaRPr lang="en-AU" dirty="0"/>
          </a:p>
        </p:txBody>
      </p:sp>
      <p:sp>
        <p:nvSpPr>
          <p:cNvPr id="38" name="Oval 37"/>
          <p:cNvSpPr/>
          <p:nvPr/>
        </p:nvSpPr>
        <p:spPr>
          <a:xfrm>
            <a:off x="5068093" y="2143120"/>
            <a:ext cx="381994" cy="1518058"/>
          </a:xfrm>
          <a:prstGeom prst="ellipse">
            <a:avLst/>
          </a:prstGeom>
          <a:gradFill>
            <a:gsLst>
              <a:gs pos="0">
                <a:srgbClr val="C00000">
                  <a:alpha val="34000"/>
                </a:srgbClr>
              </a:gs>
              <a:gs pos="100000">
                <a:srgbClr val="FF0000">
                  <a:alpha val="51000"/>
                </a:srgbClr>
              </a:gs>
            </a:gsLst>
          </a:gradFill>
        </p:spPr>
        <p:style>
          <a:lnRef idx="0">
            <a:schemeClr val="accent2"/>
          </a:lnRef>
          <a:fillRef idx="3">
            <a:schemeClr val="accent2"/>
          </a:fillRef>
          <a:effectRef idx="3">
            <a:schemeClr val="accent2"/>
          </a:effectRef>
          <a:fontRef idx="minor">
            <a:schemeClr val="lt1"/>
          </a:fontRef>
        </p:style>
        <p:txBody>
          <a:bodyPr lIns="114300" tIns="57150" rIns="114300" bIns="57150" rtlCol="0" anchor="ctr"/>
          <a:lstStyle/>
          <a:p>
            <a:pPr algn="ctr"/>
            <a:endParaRPr lang="en-US"/>
          </a:p>
        </p:txBody>
      </p:sp>
      <p:sp>
        <p:nvSpPr>
          <p:cNvPr id="66" name="Rectangle 65"/>
          <p:cNvSpPr/>
          <p:nvPr/>
        </p:nvSpPr>
        <p:spPr>
          <a:xfrm>
            <a:off x="8324289" y="1470617"/>
            <a:ext cx="152568" cy="199096"/>
          </a:xfrm>
          <a:prstGeom prst="rect">
            <a:avLst/>
          </a:prstGeom>
          <a:solidFill>
            <a:srgbClr val="C00000"/>
          </a:solidFill>
          <a:ln>
            <a:solidFill>
              <a:srgbClr val="C00000"/>
            </a:solidFill>
          </a:ln>
        </p:spPr>
        <p:style>
          <a:lnRef idx="0">
            <a:schemeClr val="accent2"/>
          </a:lnRef>
          <a:fillRef idx="3">
            <a:schemeClr val="accent2"/>
          </a:fillRef>
          <a:effectRef idx="3">
            <a:schemeClr val="accent2"/>
          </a:effectRef>
          <a:fontRef idx="minor">
            <a:schemeClr val="lt1"/>
          </a:fontRef>
        </p:style>
        <p:txBody>
          <a:bodyPr lIns="114300" tIns="57150" rIns="114300" bIns="57150" rtlCol="0" anchor="ctr"/>
          <a:lstStyle/>
          <a:p>
            <a:pPr algn="ctr" defTabSz="1143000">
              <a:defRPr/>
            </a:pPr>
            <a:endParaRPr lang="en-US" kern="0">
              <a:solidFill>
                <a:sysClr val="window" lastClr="FFFFFF"/>
              </a:solidFill>
              <a:latin typeface="Corbel"/>
            </a:endParaRPr>
          </a:p>
        </p:txBody>
      </p:sp>
    </p:spTree>
    <p:extLst>
      <p:ext uri="{BB962C8B-B14F-4D97-AF65-F5344CB8AC3E}">
        <p14:creationId xmlns:p14="http://schemas.microsoft.com/office/powerpoint/2010/main" val="992301018"/>
      </p:ext>
    </p:extLst>
  </p:cSld>
  <p:clrMapOvr>
    <a:masterClrMapping/>
  </p:clrMapOvr>
  <mc:AlternateContent xmlns:mc="http://schemas.openxmlformats.org/markup-compatibility/2006" xmlns:p14="http://schemas.microsoft.com/office/powerpoint/2010/main">
    <mc:Choice Requires="p14">
      <p:transition p14:dur="250" advTm="27665">
        <p:fade/>
      </p:transition>
    </mc:Choice>
    <mc:Fallback xmlns="">
      <p:transition advTm="27665">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Freeform 232"/>
          <p:cNvSpPr/>
          <p:nvPr/>
        </p:nvSpPr>
        <p:spPr>
          <a:xfrm>
            <a:off x="5063134" y="2476499"/>
            <a:ext cx="185328" cy="849894"/>
          </a:xfrm>
          <a:custGeom>
            <a:avLst/>
            <a:gdLst>
              <a:gd name="connsiteX0" fmla="*/ 0 w 595312"/>
              <a:gd name="connsiteY0" fmla="*/ 119062 h 714375"/>
              <a:gd name="connsiteX1" fmla="*/ 590550 w 595312"/>
              <a:gd name="connsiteY1" fmla="*/ 0 h 714375"/>
              <a:gd name="connsiteX2" fmla="*/ 595312 w 595312"/>
              <a:gd name="connsiteY2" fmla="*/ 714375 h 714375"/>
              <a:gd name="connsiteX3" fmla="*/ 0 w 595312"/>
              <a:gd name="connsiteY3" fmla="*/ 714375 h 714375"/>
              <a:gd name="connsiteX4" fmla="*/ 0 w 595312"/>
              <a:gd name="connsiteY4" fmla="*/ 119062 h 714375"/>
              <a:gd name="connsiteX0" fmla="*/ 0 w 1470979"/>
              <a:gd name="connsiteY0" fmla="*/ 558752 h 714375"/>
              <a:gd name="connsiteX1" fmla="*/ 1466217 w 1470979"/>
              <a:gd name="connsiteY1" fmla="*/ 0 h 714375"/>
              <a:gd name="connsiteX2" fmla="*/ 1470979 w 1470979"/>
              <a:gd name="connsiteY2" fmla="*/ 714375 h 714375"/>
              <a:gd name="connsiteX3" fmla="*/ 875667 w 1470979"/>
              <a:gd name="connsiteY3" fmla="*/ 714375 h 714375"/>
              <a:gd name="connsiteX4" fmla="*/ 0 w 1470979"/>
              <a:gd name="connsiteY4" fmla="*/ 558752 h 714375"/>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11034 h 706243"/>
              <a:gd name="connsiteX1" fmla="*/ 1309774 w 1470979"/>
              <a:gd name="connsiteY1" fmla="*/ 0 h 706243"/>
              <a:gd name="connsiteX2" fmla="*/ 1470979 w 1470979"/>
              <a:gd name="connsiteY2" fmla="*/ 701009 h 706243"/>
              <a:gd name="connsiteX3" fmla="*/ 0 w 1470979"/>
              <a:gd name="connsiteY3" fmla="*/ 706243 h 706243"/>
              <a:gd name="connsiteX4" fmla="*/ 170666 w 1470979"/>
              <a:gd name="connsiteY4" fmla="*/ 111034 h 706243"/>
              <a:gd name="connsiteX0" fmla="*/ 170666 w 1371429"/>
              <a:gd name="connsiteY0" fmla="*/ 111034 h 706243"/>
              <a:gd name="connsiteX1" fmla="*/ 1309774 w 1371429"/>
              <a:gd name="connsiteY1" fmla="*/ 0 h 706243"/>
              <a:gd name="connsiteX2" fmla="*/ 1371429 w 1371429"/>
              <a:gd name="connsiteY2" fmla="*/ 667598 h 706243"/>
              <a:gd name="connsiteX3" fmla="*/ 0 w 1371429"/>
              <a:gd name="connsiteY3" fmla="*/ 706243 h 706243"/>
              <a:gd name="connsiteX4" fmla="*/ 170666 w 1371429"/>
              <a:gd name="connsiteY4" fmla="*/ 111034 h 706243"/>
              <a:gd name="connsiteX0" fmla="*/ 28448 w 1229211"/>
              <a:gd name="connsiteY0" fmla="*/ 111034 h 706243"/>
              <a:gd name="connsiteX1" fmla="*/ 1167556 w 1229211"/>
              <a:gd name="connsiteY1" fmla="*/ 0 h 706243"/>
              <a:gd name="connsiteX2" fmla="*/ 1229211 w 1229211"/>
              <a:gd name="connsiteY2" fmla="*/ 667598 h 706243"/>
              <a:gd name="connsiteX3" fmla="*/ 0 w 1229211"/>
              <a:gd name="connsiteY3" fmla="*/ 706243 h 706243"/>
              <a:gd name="connsiteX4" fmla="*/ 28448 w 1229211"/>
              <a:gd name="connsiteY4" fmla="*/ 111034 h 706243"/>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706243 h 2010751"/>
              <a:gd name="connsiteX4" fmla="*/ 28448 w 1167694"/>
              <a:gd name="connsiteY4" fmla="*/ 111034 h 2010751"/>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1775420 h 2010751"/>
              <a:gd name="connsiteX4" fmla="*/ 28448 w 1167694"/>
              <a:gd name="connsiteY4" fmla="*/ 111034 h 2010751"/>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88330"/>
              <a:gd name="connsiteY0" fmla="*/ 153285 h 2053002"/>
              <a:gd name="connsiteX1" fmla="*/ 1186740 w 1188330"/>
              <a:gd name="connsiteY1" fmla="*/ 0 h 2053002"/>
              <a:gd name="connsiteX2" fmla="*/ 1158102 w 1188330"/>
              <a:gd name="connsiteY2" fmla="*/ 2053002 h 2053002"/>
              <a:gd name="connsiteX3" fmla="*/ 0 w 1188330"/>
              <a:gd name="connsiteY3" fmla="*/ 1817671 h 2053002"/>
              <a:gd name="connsiteX4" fmla="*/ 28448 w 1188330"/>
              <a:gd name="connsiteY4" fmla="*/ 153285 h 2053002"/>
              <a:gd name="connsiteX0" fmla="*/ 28448 w 1196513"/>
              <a:gd name="connsiteY0" fmla="*/ 153285 h 2010736"/>
              <a:gd name="connsiteX1" fmla="*/ 1186740 w 1196513"/>
              <a:gd name="connsiteY1" fmla="*/ 0 h 2010736"/>
              <a:gd name="connsiteX2" fmla="*/ 1196513 w 1196513"/>
              <a:gd name="connsiteY2" fmla="*/ 2010736 h 2010736"/>
              <a:gd name="connsiteX3" fmla="*/ 0 w 1196513"/>
              <a:gd name="connsiteY3" fmla="*/ 1817671 h 2010736"/>
              <a:gd name="connsiteX4" fmla="*/ 28448 w 1196513"/>
              <a:gd name="connsiteY4" fmla="*/ 153285 h 201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513" h="2010736">
                <a:moveTo>
                  <a:pt x="28448" y="153285"/>
                </a:moveTo>
                <a:cubicBezTo>
                  <a:pt x="543403" y="86032"/>
                  <a:pt x="578501" y="69296"/>
                  <a:pt x="1186740" y="0"/>
                </a:cubicBezTo>
                <a:cubicBezTo>
                  <a:pt x="1188327" y="238125"/>
                  <a:pt x="1194926" y="1772611"/>
                  <a:pt x="1196513" y="2010736"/>
                </a:cubicBezTo>
                <a:lnTo>
                  <a:pt x="0" y="1817671"/>
                </a:lnTo>
                <a:lnTo>
                  <a:pt x="28448" y="153285"/>
                </a:ln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232" name="Freeform 231"/>
          <p:cNvSpPr/>
          <p:nvPr/>
        </p:nvSpPr>
        <p:spPr>
          <a:xfrm>
            <a:off x="4930481" y="2712461"/>
            <a:ext cx="148723" cy="358338"/>
          </a:xfrm>
          <a:custGeom>
            <a:avLst/>
            <a:gdLst>
              <a:gd name="connsiteX0" fmla="*/ 0 w 595312"/>
              <a:gd name="connsiteY0" fmla="*/ 119062 h 714375"/>
              <a:gd name="connsiteX1" fmla="*/ 590550 w 595312"/>
              <a:gd name="connsiteY1" fmla="*/ 0 h 714375"/>
              <a:gd name="connsiteX2" fmla="*/ 595312 w 595312"/>
              <a:gd name="connsiteY2" fmla="*/ 714375 h 714375"/>
              <a:gd name="connsiteX3" fmla="*/ 0 w 595312"/>
              <a:gd name="connsiteY3" fmla="*/ 714375 h 714375"/>
              <a:gd name="connsiteX4" fmla="*/ 0 w 595312"/>
              <a:gd name="connsiteY4" fmla="*/ 119062 h 714375"/>
              <a:gd name="connsiteX0" fmla="*/ 0 w 1470979"/>
              <a:gd name="connsiteY0" fmla="*/ 558752 h 714375"/>
              <a:gd name="connsiteX1" fmla="*/ 1466217 w 1470979"/>
              <a:gd name="connsiteY1" fmla="*/ 0 h 714375"/>
              <a:gd name="connsiteX2" fmla="*/ 1470979 w 1470979"/>
              <a:gd name="connsiteY2" fmla="*/ 714375 h 714375"/>
              <a:gd name="connsiteX3" fmla="*/ 875667 w 1470979"/>
              <a:gd name="connsiteY3" fmla="*/ 714375 h 714375"/>
              <a:gd name="connsiteX4" fmla="*/ 0 w 1470979"/>
              <a:gd name="connsiteY4" fmla="*/ 558752 h 714375"/>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0 w 1470979"/>
              <a:gd name="connsiteY0" fmla="*/ 558752 h 719609"/>
              <a:gd name="connsiteX1" fmla="*/ 1466217 w 1470979"/>
              <a:gd name="connsiteY1" fmla="*/ 0 h 719609"/>
              <a:gd name="connsiteX2" fmla="*/ 1470979 w 1470979"/>
              <a:gd name="connsiteY2" fmla="*/ 714375 h 719609"/>
              <a:gd name="connsiteX3" fmla="*/ 0 w 1470979"/>
              <a:gd name="connsiteY3" fmla="*/ 719609 h 719609"/>
              <a:gd name="connsiteX4" fmla="*/ 0 w 1470979"/>
              <a:gd name="connsiteY4" fmla="*/ 558752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24400 h 719609"/>
              <a:gd name="connsiteX1" fmla="*/ 1466217 w 1470979"/>
              <a:gd name="connsiteY1" fmla="*/ 0 h 719609"/>
              <a:gd name="connsiteX2" fmla="*/ 1470979 w 1470979"/>
              <a:gd name="connsiteY2" fmla="*/ 714375 h 719609"/>
              <a:gd name="connsiteX3" fmla="*/ 0 w 1470979"/>
              <a:gd name="connsiteY3" fmla="*/ 719609 h 719609"/>
              <a:gd name="connsiteX4" fmla="*/ 170666 w 1470979"/>
              <a:gd name="connsiteY4" fmla="*/ 124400 h 719609"/>
              <a:gd name="connsiteX0" fmla="*/ 170666 w 1470979"/>
              <a:gd name="connsiteY0" fmla="*/ 111034 h 706243"/>
              <a:gd name="connsiteX1" fmla="*/ 1309774 w 1470979"/>
              <a:gd name="connsiteY1" fmla="*/ 0 h 706243"/>
              <a:gd name="connsiteX2" fmla="*/ 1470979 w 1470979"/>
              <a:gd name="connsiteY2" fmla="*/ 701009 h 706243"/>
              <a:gd name="connsiteX3" fmla="*/ 0 w 1470979"/>
              <a:gd name="connsiteY3" fmla="*/ 706243 h 706243"/>
              <a:gd name="connsiteX4" fmla="*/ 170666 w 1470979"/>
              <a:gd name="connsiteY4" fmla="*/ 111034 h 706243"/>
              <a:gd name="connsiteX0" fmla="*/ 170666 w 1371429"/>
              <a:gd name="connsiteY0" fmla="*/ 111034 h 706243"/>
              <a:gd name="connsiteX1" fmla="*/ 1309774 w 1371429"/>
              <a:gd name="connsiteY1" fmla="*/ 0 h 706243"/>
              <a:gd name="connsiteX2" fmla="*/ 1371429 w 1371429"/>
              <a:gd name="connsiteY2" fmla="*/ 667598 h 706243"/>
              <a:gd name="connsiteX3" fmla="*/ 0 w 1371429"/>
              <a:gd name="connsiteY3" fmla="*/ 706243 h 706243"/>
              <a:gd name="connsiteX4" fmla="*/ 170666 w 1371429"/>
              <a:gd name="connsiteY4" fmla="*/ 111034 h 706243"/>
              <a:gd name="connsiteX0" fmla="*/ 28448 w 1229211"/>
              <a:gd name="connsiteY0" fmla="*/ 111034 h 706243"/>
              <a:gd name="connsiteX1" fmla="*/ 1167556 w 1229211"/>
              <a:gd name="connsiteY1" fmla="*/ 0 h 706243"/>
              <a:gd name="connsiteX2" fmla="*/ 1229211 w 1229211"/>
              <a:gd name="connsiteY2" fmla="*/ 667598 h 706243"/>
              <a:gd name="connsiteX3" fmla="*/ 0 w 1229211"/>
              <a:gd name="connsiteY3" fmla="*/ 706243 h 706243"/>
              <a:gd name="connsiteX4" fmla="*/ 28448 w 1229211"/>
              <a:gd name="connsiteY4" fmla="*/ 111034 h 706243"/>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706243 h 2010751"/>
              <a:gd name="connsiteX4" fmla="*/ 28448 w 1167694"/>
              <a:gd name="connsiteY4" fmla="*/ 111034 h 2010751"/>
              <a:gd name="connsiteX0" fmla="*/ 28448 w 1167694"/>
              <a:gd name="connsiteY0" fmla="*/ 111034 h 2010751"/>
              <a:gd name="connsiteX1" fmla="*/ 1167556 w 1167694"/>
              <a:gd name="connsiteY1" fmla="*/ 0 h 2010751"/>
              <a:gd name="connsiteX2" fmla="*/ 1158102 w 1167694"/>
              <a:gd name="connsiteY2" fmla="*/ 2010751 h 2010751"/>
              <a:gd name="connsiteX3" fmla="*/ 0 w 1167694"/>
              <a:gd name="connsiteY3" fmla="*/ 1775420 h 2010751"/>
              <a:gd name="connsiteX4" fmla="*/ 28448 w 1167694"/>
              <a:gd name="connsiteY4" fmla="*/ 111034 h 201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94" h="2010751">
                <a:moveTo>
                  <a:pt x="28448" y="111034"/>
                </a:moveTo>
                <a:cubicBezTo>
                  <a:pt x="946996" y="22652"/>
                  <a:pt x="155802" y="104504"/>
                  <a:pt x="1167556" y="0"/>
                </a:cubicBezTo>
                <a:cubicBezTo>
                  <a:pt x="1169143" y="238125"/>
                  <a:pt x="1156515" y="1772626"/>
                  <a:pt x="1158102" y="2010751"/>
                </a:cubicBezTo>
                <a:lnTo>
                  <a:pt x="0" y="1775420"/>
                </a:lnTo>
                <a:lnTo>
                  <a:pt x="28448" y="111034"/>
                </a:ln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234" name="Freeform 233"/>
          <p:cNvSpPr/>
          <p:nvPr/>
        </p:nvSpPr>
        <p:spPr>
          <a:xfrm>
            <a:off x="7406220" y="2099007"/>
            <a:ext cx="668203" cy="2398324"/>
          </a:xfrm>
          <a:custGeom>
            <a:avLst/>
            <a:gdLst>
              <a:gd name="connsiteX0" fmla="*/ 0 w 1323975"/>
              <a:gd name="connsiteY0" fmla="*/ 0 h 833437"/>
              <a:gd name="connsiteX1" fmla="*/ 1323975 w 1323975"/>
              <a:gd name="connsiteY1" fmla="*/ 0 h 833437"/>
              <a:gd name="connsiteX2" fmla="*/ 1319213 w 1323975"/>
              <a:gd name="connsiteY2" fmla="*/ 833437 h 833437"/>
              <a:gd name="connsiteX3" fmla="*/ 14288 w 1323975"/>
              <a:gd name="connsiteY3" fmla="*/ 581025 h 833437"/>
              <a:gd name="connsiteX4" fmla="*/ 0 w 1323975"/>
              <a:gd name="connsiteY4" fmla="*/ 0 h 833437"/>
              <a:gd name="connsiteX0" fmla="*/ 1587 w 1309687"/>
              <a:gd name="connsiteY0" fmla="*/ 0 h 833437"/>
              <a:gd name="connsiteX1" fmla="*/ 1309687 w 1309687"/>
              <a:gd name="connsiteY1" fmla="*/ 0 h 833437"/>
              <a:gd name="connsiteX2" fmla="*/ 1304925 w 1309687"/>
              <a:gd name="connsiteY2" fmla="*/ 833437 h 833437"/>
              <a:gd name="connsiteX3" fmla="*/ 0 w 1309687"/>
              <a:gd name="connsiteY3" fmla="*/ 581025 h 833437"/>
              <a:gd name="connsiteX4" fmla="*/ 1587 w 1309687"/>
              <a:gd name="connsiteY4" fmla="*/ 0 h 833437"/>
              <a:gd name="connsiteX0" fmla="*/ 1951037 w 3259137"/>
              <a:gd name="connsiteY0" fmla="*/ 0 h 833437"/>
              <a:gd name="connsiteX1" fmla="*/ 3259137 w 3259137"/>
              <a:gd name="connsiteY1" fmla="*/ 0 h 833437"/>
              <a:gd name="connsiteX2" fmla="*/ 3254375 w 3259137"/>
              <a:gd name="connsiteY2" fmla="*/ 833437 h 833437"/>
              <a:gd name="connsiteX3" fmla="*/ 0 w 3259137"/>
              <a:gd name="connsiteY3" fmla="*/ 174625 h 833437"/>
              <a:gd name="connsiteX4" fmla="*/ 1951037 w 3259137"/>
              <a:gd name="connsiteY4" fmla="*/ 0 h 833437"/>
              <a:gd name="connsiteX0" fmla="*/ 0 w 3263900"/>
              <a:gd name="connsiteY0" fmla="*/ 19050 h 833437"/>
              <a:gd name="connsiteX1" fmla="*/ 3263900 w 3263900"/>
              <a:gd name="connsiteY1" fmla="*/ 0 h 833437"/>
              <a:gd name="connsiteX2" fmla="*/ 3259138 w 3263900"/>
              <a:gd name="connsiteY2" fmla="*/ 833437 h 833437"/>
              <a:gd name="connsiteX3" fmla="*/ 4763 w 3263900"/>
              <a:gd name="connsiteY3" fmla="*/ 174625 h 833437"/>
              <a:gd name="connsiteX4" fmla="*/ 0 w 3263900"/>
              <a:gd name="connsiteY4" fmla="*/ 19050 h 833437"/>
              <a:gd name="connsiteX0" fmla="*/ 4762 w 3259137"/>
              <a:gd name="connsiteY0" fmla="*/ 9525 h 833437"/>
              <a:gd name="connsiteX1" fmla="*/ 3259137 w 3259137"/>
              <a:gd name="connsiteY1" fmla="*/ 0 h 833437"/>
              <a:gd name="connsiteX2" fmla="*/ 3254375 w 3259137"/>
              <a:gd name="connsiteY2" fmla="*/ 833437 h 833437"/>
              <a:gd name="connsiteX3" fmla="*/ 0 w 3259137"/>
              <a:gd name="connsiteY3" fmla="*/ 174625 h 833437"/>
              <a:gd name="connsiteX4" fmla="*/ 4762 w 3259137"/>
              <a:gd name="connsiteY4" fmla="*/ 9525 h 833437"/>
              <a:gd name="connsiteX0" fmla="*/ 26584 w 3280959"/>
              <a:gd name="connsiteY0" fmla="*/ 9525 h 833437"/>
              <a:gd name="connsiteX1" fmla="*/ 3280959 w 3280959"/>
              <a:gd name="connsiteY1" fmla="*/ 0 h 833437"/>
              <a:gd name="connsiteX2" fmla="*/ 3276197 w 3280959"/>
              <a:gd name="connsiteY2" fmla="*/ 833437 h 833437"/>
              <a:gd name="connsiteX3" fmla="*/ 0 w 3280959"/>
              <a:gd name="connsiteY3" fmla="*/ 682421 h 833437"/>
              <a:gd name="connsiteX4" fmla="*/ 26584 w 3280959"/>
              <a:gd name="connsiteY4" fmla="*/ 9525 h 833437"/>
              <a:gd name="connsiteX0" fmla="*/ 4757 w 3280959"/>
              <a:gd name="connsiteY0" fmla="*/ 0 h 1100683"/>
              <a:gd name="connsiteX1" fmla="*/ 3280959 w 3280959"/>
              <a:gd name="connsiteY1" fmla="*/ 267246 h 1100683"/>
              <a:gd name="connsiteX2" fmla="*/ 3276197 w 3280959"/>
              <a:gd name="connsiteY2" fmla="*/ 1100683 h 1100683"/>
              <a:gd name="connsiteX3" fmla="*/ 0 w 3280959"/>
              <a:gd name="connsiteY3" fmla="*/ 949667 h 1100683"/>
              <a:gd name="connsiteX4" fmla="*/ 4757 w 3280959"/>
              <a:gd name="connsiteY4" fmla="*/ 0 h 1100683"/>
              <a:gd name="connsiteX0" fmla="*/ 4757 w 3310058"/>
              <a:gd name="connsiteY0" fmla="*/ 144480 h 1245163"/>
              <a:gd name="connsiteX1" fmla="*/ 3310058 w 3310058"/>
              <a:gd name="connsiteY1" fmla="*/ 0 h 1245163"/>
              <a:gd name="connsiteX2" fmla="*/ 3276197 w 3310058"/>
              <a:gd name="connsiteY2" fmla="*/ 1245163 h 1245163"/>
              <a:gd name="connsiteX3" fmla="*/ 0 w 3310058"/>
              <a:gd name="connsiteY3" fmla="*/ 1094147 h 1245163"/>
              <a:gd name="connsiteX4" fmla="*/ 4757 w 3310058"/>
              <a:gd name="connsiteY4" fmla="*/ 144480 h 1245163"/>
              <a:gd name="connsiteX0" fmla="*/ 62956 w 3310058"/>
              <a:gd name="connsiteY0" fmla="*/ 77384 h 1245163"/>
              <a:gd name="connsiteX1" fmla="*/ 3310058 w 3310058"/>
              <a:gd name="connsiteY1" fmla="*/ 0 h 1245163"/>
              <a:gd name="connsiteX2" fmla="*/ 3276197 w 3310058"/>
              <a:gd name="connsiteY2" fmla="*/ 1245163 h 1245163"/>
              <a:gd name="connsiteX3" fmla="*/ 0 w 3310058"/>
              <a:gd name="connsiteY3" fmla="*/ 1094147 h 1245163"/>
              <a:gd name="connsiteX4" fmla="*/ 62956 w 3310058"/>
              <a:gd name="connsiteY4" fmla="*/ 77384 h 124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058" h="1245163">
                <a:moveTo>
                  <a:pt x="62956" y="77384"/>
                </a:moveTo>
                <a:lnTo>
                  <a:pt x="3310058" y="0"/>
                </a:lnTo>
                <a:cubicBezTo>
                  <a:pt x="3308471" y="277812"/>
                  <a:pt x="3277784" y="967351"/>
                  <a:pt x="3276197" y="1245163"/>
                </a:cubicBezTo>
                <a:lnTo>
                  <a:pt x="0" y="1094147"/>
                </a:lnTo>
                <a:cubicBezTo>
                  <a:pt x="1586" y="777591"/>
                  <a:pt x="61370" y="393940"/>
                  <a:pt x="62956" y="77384"/>
                </a:cubicBez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sp>
        <p:nvSpPr>
          <p:cNvPr id="235" name="Freeform 234"/>
          <p:cNvSpPr/>
          <p:nvPr/>
        </p:nvSpPr>
        <p:spPr>
          <a:xfrm>
            <a:off x="8083827" y="1143725"/>
            <a:ext cx="408006" cy="960750"/>
          </a:xfrm>
          <a:custGeom>
            <a:avLst/>
            <a:gdLst>
              <a:gd name="connsiteX0" fmla="*/ 0 w 1040607"/>
              <a:gd name="connsiteY0" fmla="*/ 416719 h 683419"/>
              <a:gd name="connsiteX1" fmla="*/ 1040607 w 1040607"/>
              <a:gd name="connsiteY1" fmla="*/ 0 h 683419"/>
              <a:gd name="connsiteX2" fmla="*/ 1040607 w 1040607"/>
              <a:gd name="connsiteY2" fmla="*/ 473869 h 683419"/>
              <a:gd name="connsiteX3" fmla="*/ 4763 w 1040607"/>
              <a:gd name="connsiteY3" fmla="*/ 683419 h 683419"/>
              <a:gd name="connsiteX4" fmla="*/ 0 w 1040607"/>
              <a:gd name="connsiteY4" fmla="*/ 416719 h 683419"/>
              <a:gd name="connsiteX0" fmla="*/ 0 w 1106916"/>
              <a:gd name="connsiteY0" fmla="*/ 62182 h 683419"/>
              <a:gd name="connsiteX1" fmla="*/ 1106916 w 1106916"/>
              <a:gd name="connsiteY1" fmla="*/ 0 h 683419"/>
              <a:gd name="connsiteX2" fmla="*/ 1106916 w 1106916"/>
              <a:gd name="connsiteY2" fmla="*/ 473869 h 683419"/>
              <a:gd name="connsiteX3" fmla="*/ 71072 w 1106916"/>
              <a:gd name="connsiteY3" fmla="*/ 683419 h 683419"/>
              <a:gd name="connsiteX4" fmla="*/ 0 w 1106916"/>
              <a:gd name="connsiteY4" fmla="*/ 62182 h 683419"/>
              <a:gd name="connsiteX0" fmla="*/ 0 w 1151121"/>
              <a:gd name="connsiteY0" fmla="*/ 62182 h 683419"/>
              <a:gd name="connsiteX1" fmla="*/ 1106916 w 1151121"/>
              <a:gd name="connsiteY1" fmla="*/ 0 h 683419"/>
              <a:gd name="connsiteX2" fmla="*/ 1151121 w 1151121"/>
              <a:gd name="connsiteY2" fmla="*/ 666332 h 683419"/>
              <a:gd name="connsiteX3" fmla="*/ 71072 w 1151121"/>
              <a:gd name="connsiteY3" fmla="*/ 683419 h 683419"/>
              <a:gd name="connsiteX4" fmla="*/ 0 w 1151121"/>
              <a:gd name="connsiteY4" fmla="*/ 62182 h 683419"/>
              <a:gd name="connsiteX0" fmla="*/ 0 w 1151121"/>
              <a:gd name="connsiteY0" fmla="*/ 62182 h 700302"/>
              <a:gd name="connsiteX1" fmla="*/ 1106916 w 1151121"/>
              <a:gd name="connsiteY1" fmla="*/ 0 h 700302"/>
              <a:gd name="connsiteX2" fmla="*/ 1151121 w 1151121"/>
              <a:gd name="connsiteY2" fmla="*/ 666332 h 700302"/>
              <a:gd name="connsiteX3" fmla="*/ 71071 w 1151121"/>
              <a:gd name="connsiteY3" fmla="*/ 700302 h 700302"/>
              <a:gd name="connsiteX4" fmla="*/ 0 w 1151121"/>
              <a:gd name="connsiteY4" fmla="*/ 62182 h 700302"/>
              <a:gd name="connsiteX0" fmla="*/ 0 w 1151121"/>
              <a:gd name="connsiteY0" fmla="*/ 62182 h 700302"/>
              <a:gd name="connsiteX1" fmla="*/ 1106916 w 1151121"/>
              <a:gd name="connsiteY1" fmla="*/ 0 h 700302"/>
              <a:gd name="connsiteX2" fmla="*/ 1151121 w 1151121"/>
              <a:gd name="connsiteY2" fmla="*/ 666332 h 700302"/>
              <a:gd name="connsiteX3" fmla="*/ 247889 w 1151121"/>
              <a:gd name="connsiteY3" fmla="*/ 700302 h 700302"/>
              <a:gd name="connsiteX4" fmla="*/ 0 w 1151121"/>
              <a:gd name="connsiteY4" fmla="*/ 62182 h 700302"/>
              <a:gd name="connsiteX0" fmla="*/ 0 w 907998"/>
              <a:gd name="connsiteY0" fmla="*/ 45300 h 700302"/>
              <a:gd name="connsiteX1" fmla="*/ 863793 w 907998"/>
              <a:gd name="connsiteY1" fmla="*/ 0 h 700302"/>
              <a:gd name="connsiteX2" fmla="*/ 907998 w 907998"/>
              <a:gd name="connsiteY2" fmla="*/ 666332 h 700302"/>
              <a:gd name="connsiteX3" fmla="*/ 4766 w 907998"/>
              <a:gd name="connsiteY3" fmla="*/ 700302 h 700302"/>
              <a:gd name="connsiteX4" fmla="*/ 0 w 907998"/>
              <a:gd name="connsiteY4" fmla="*/ 45300 h 700302"/>
              <a:gd name="connsiteX0" fmla="*/ 8392 w 903383"/>
              <a:gd name="connsiteY0" fmla="*/ 135341 h 700302"/>
              <a:gd name="connsiteX1" fmla="*/ 859178 w 903383"/>
              <a:gd name="connsiteY1" fmla="*/ 0 h 700302"/>
              <a:gd name="connsiteX2" fmla="*/ 903383 w 903383"/>
              <a:gd name="connsiteY2" fmla="*/ 666332 h 700302"/>
              <a:gd name="connsiteX3" fmla="*/ 151 w 903383"/>
              <a:gd name="connsiteY3" fmla="*/ 700302 h 700302"/>
              <a:gd name="connsiteX4" fmla="*/ 8392 w 903383"/>
              <a:gd name="connsiteY4" fmla="*/ 135341 h 700302"/>
              <a:gd name="connsiteX0" fmla="*/ 8392 w 903383"/>
              <a:gd name="connsiteY0" fmla="*/ 135341 h 736318"/>
              <a:gd name="connsiteX1" fmla="*/ 859178 w 903383"/>
              <a:gd name="connsiteY1" fmla="*/ 0 h 736318"/>
              <a:gd name="connsiteX2" fmla="*/ 903383 w 903383"/>
              <a:gd name="connsiteY2" fmla="*/ 666332 h 736318"/>
              <a:gd name="connsiteX3" fmla="*/ 152 w 903383"/>
              <a:gd name="connsiteY3" fmla="*/ 736318 h 736318"/>
              <a:gd name="connsiteX4" fmla="*/ 8392 w 903383"/>
              <a:gd name="connsiteY4" fmla="*/ 135341 h 736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383" h="736318">
                <a:moveTo>
                  <a:pt x="8392" y="135341"/>
                </a:moveTo>
                <a:lnTo>
                  <a:pt x="859178" y="0"/>
                </a:lnTo>
                <a:lnTo>
                  <a:pt x="903383" y="666332"/>
                </a:lnTo>
                <a:lnTo>
                  <a:pt x="152" y="736318"/>
                </a:lnTo>
                <a:cubicBezTo>
                  <a:pt x="-1436" y="647418"/>
                  <a:pt x="9980" y="224241"/>
                  <a:pt x="8392" y="135341"/>
                </a:cubicBezTo>
                <a:close/>
              </a:path>
            </a:pathLst>
          </a:custGeom>
          <a:gradFill rotWithShape="1">
            <a:gsLst>
              <a:gs pos="0">
                <a:srgbClr val="60B5CC">
                  <a:shade val="47500"/>
                  <a:satMod val="137000"/>
                </a:srgbClr>
              </a:gs>
              <a:gs pos="55000">
                <a:srgbClr val="60B5CC">
                  <a:shade val="69000"/>
                  <a:satMod val="137000"/>
                </a:srgbClr>
              </a:gs>
              <a:gs pos="100000">
                <a:srgbClr val="60B5CC">
                  <a:shade val="98000"/>
                  <a:satMod val="137000"/>
                </a:srgbClr>
              </a:gs>
            </a:gsLst>
            <a:lin ang="16200000" scaled="0"/>
          </a:gradFill>
          <a:ln w="6350" cap="rnd" cmpd="sng" algn="ctr">
            <a:solidFill>
              <a:srgbClr val="60B5CC">
                <a:shade val="95000"/>
                <a:satMod val="105000"/>
              </a:srgbClr>
            </a:solidFill>
            <a:prstDash val="solid"/>
          </a:ln>
          <a:effectLst>
            <a:outerShdw blurRad="39000" dist="25400" dir="5400000" rotWithShape="0">
              <a:srgbClr val="000000">
                <a:alpha val="38000"/>
              </a:srgbClr>
            </a:outerShdw>
          </a:effectLst>
        </p:spPr>
        <p:txBody>
          <a:bodyPr lIns="114300" tIns="57150" rIns="114300" bIns="57150" rtlCol="0" anchor="ctr"/>
          <a:lstStyle/>
          <a:p>
            <a:pPr algn="ctr" defTabSz="1143000">
              <a:defRPr/>
            </a:pPr>
            <a:endParaRPr lang="en-US" kern="0">
              <a:solidFill>
                <a:sysClr val="window" lastClr="FFFFFF"/>
              </a:solidFill>
              <a:latin typeface="Corbel"/>
            </a:endParaRPr>
          </a:p>
        </p:txBody>
      </p:sp>
      <p:cxnSp>
        <p:nvCxnSpPr>
          <p:cNvPr id="236" name="Straight Connector 235"/>
          <p:cNvCxnSpPr/>
          <p:nvPr/>
        </p:nvCxnSpPr>
        <p:spPr>
          <a:xfrm rot="16200000" flipH="1">
            <a:off x="4649302" y="3438530"/>
            <a:ext cx="533093" cy="0"/>
          </a:xfrm>
          <a:prstGeom prst="line">
            <a:avLst/>
          </a:prstGeom>
          <a:noFill/>
          <a:ln w="19050" cap="rnd" cmpd="sng" algn="ctr">
            <a:solidFill>
              <a:srgbClr val="E66C7D">
                <a:shade val="95000"/>
                <a:satMod val="105000"/>
              </a:srgbClr>
            </a:solidFill>
            <a:prstDash val="sysDash"/>
          </a:ln>
          <a:effectLst/>
        </p:spPr>
      </p:cxnSp>
      <p:cxnSp>
        <p:nvCxnSpPr>
          <p:cNvPr id="237" name="Straight Connector 236"/>
          <p:cNvCxnSpPr/>
          <p:nvPr/>
        </p:nvCxnSpPr>
        <p:spPr>
          <a:xfrm rot="5400000">
            <a:off x="4616238" y="2894279"/>
            <a:ext cx="595511" cy="735"/>
          </a:xfrm>
          <a:prstGeom prst="line">
            <a:avLst/>
          </a:prstGeom>
          <a:noFill/>
          <a:ln w="19050" cap="rnd" cmpd="sng" algn="ctr">
            <a:solidFill>
              <a:srgbClr val="F0AD00">
                <a:shade val="95000"/>
                <a:satMod val="105000"/>
              </a:srgbClr>
            </a:solidFill>
            <a:prstDash val="solid"/>
          </a:ln>
          <a:effectLst/>
        </p:spPr>
      </p:cxnSp>
      <p:cxnSp>
        <p:nvCxnSpPr>
          <p:cNvPr id="238" name="Straight Connector 237"/>
          <p:cNvCxnSpPr/>
          <p:nvPr/>
        </p:nvCxnSpPr>
        <p:spPr>
          <a:xfrm flipV="1">
            <a:off x="4914362" y="1142990"/>
            <a:ext cx="3568664" cy="1453900"/>
          </a:xfrm>
          <a:prstGeom prst="line">
            <a:avLst/>
          </a:prstGeom>
          <a:noFill/>
          <a:ln w="19050" cap="rnd" cmpd="sng" algn="ctr">
            <a:solidFill>
              <a:srgbClr val="F0AD00">
                <a:shade val="95000"/>
                <a:satMod val="105000"/>
              </a:srgbClr>
            </a:solidFill>
            <a:prstDash val="solid"/>
          </a:ln>
          <a:effectLst/>
        </p:spPr>
      </p:cxnSp>
      <p:cxnSp>
        <p:nvCxnSpPr>
          <p:cNvPr id="239" name="Straight Connector 238"/>
          <p:cNvCxnSpPr/>
          <p:nvPr/>
        </p:nvCxnSpPr>
        <p:spPr>
          <a:xfrm>
            <a:off x="4914362" y="3191666"/>
            <a:ext cx="3568664" cy="1453900"/>
          </a:xfrm>
          <a:prstGeom prst="line">
            <a:avLst/>
          </a:prstGeom>
          <a:noFill/>
          <a:ln w="19050" cap="rnd" cmpd="sng" algn="ctr">
            <a:solidFill>
              <a:srgbClr val="F0AD00">
                <a:shade val="95000"/>
                <a:satMod val="105000"/>
              </a:srgbClr>
            </a:solidFill>
            <a:prstDash val="solid"/>
          </a:ln>
          <a:effectLst/>
        </p:spPr>
      </p:cxnSp>
      <p:cxnSp>
        <p:nvCxnSpPr>
          <p:cNvPr id="240" name="Straight Connector 239"/>
          <p:cNvCxnSpPr/>
          <p:nvPr/>
        </p:nvCxnSpPr>
        <p:spPr>
          <a:xfrm rot="5400000">
            <a:off x="6731737" y="2894279"/>
            <a:ext cx="3502576" cy="1469"/>
          </a:xfrm>
          <a:prstGeom prst="line">
            <a:avLst/>
          </a:prstGeom>
          <a:noFill/>
          <a:ln w="19050" cap="rnd" cmpd="sng" algn="ctr">
            <a:solidFill>
              <a:srgbClr val="F0AD00">
                <a:shade val="95000"/>
                <a:satMod val="105000"/>
              </a:srgbClr>
            </a:solidFill>
            <a:prstDash val="solid"/>
          </a:ln>
          <a:effectLst/>
        </p:spPr>
      </p:cxnSp>
      <p:cxnSp>
        <p:nvCxnSpPr>
          <p:cNvPr id="241" name="Straight Connector 240"/>
          <p:cNvCxnSpPr/>
          <p:nvPr/>
        </p:nvCxnSpPr>
        <p:spPr>
          <a:xfrm flipV="1">
            <a:off x="4914381" y="2019746"/>
            <a:ext cx="3573044" cy="718134"/>
          </a:xfrm>
          <a:prstGeom prst="line">
            <a:avLst/>
          </a:prstGeom>
          <a:noFill/>
          <a:ln w="19050" cap="rnd" cmpd="sng" algn="ctr">
            <a:solidFill>
              <a:srgbClr val="F0AD00">
                <a:shade val="95000"/>
                <a:satMod val="105000"/>
              </a:srgbClr>
            </a:solidFill>
            <a:prstDash val="solid"/>
          </a:ln>
          <a:effectLst/>
        </p:spPr>
      </p:cxnSp>
      <p:cxnSp>
        <p:nvCxnSpPr>
          <p:cNvPr id="242" name="Straight Connector 241"/>
          <p:cNvCxnSpPr/>
          <p:nvPr/>
        </p:nvCxnSpPr>
        <p:spPr>
          <a:xfrm flipV="1">
            <a:off x="4918786" y="2897379"/>
            <a:ext cx="3956343" cy="0"/>
          </a:xfrm>
          <a:prstGeom prst="line">
            <a:avLst/>
          </a:prstGeom>
          <a:noFill/>
          <a:ln w="19050" cap="rnd" cmpd="sng" algn="ctr">
            <a:solidFill>
              <a:srgbClr val="60B5CC">
                <a:lumMod val="75000"/>
              </a:srgbClr>
            </a:solidFill>
            <a:prstDash val="solid"/>
            <a:tailEnd type="triangle"/>
          </a:ln>
          <a:effectLst/>
        </p:spPr>
      </p:cxnSp>
      <p:cxnSp>
        <p:nvCxnSpPr>
          <p:cNvPr id="243" name="Straight Connector 242"/>
          <p:cNvCxnSpPr/>
          <p:nvPr/>
        </p:nvCxnSpPr>
        <p:spPr>
          <a:xfrm>
            <a:off x="4914381" y="3033066"/>
            <a:ext cx="3568639" cy="726940"/>
          </a:xfrm>
          <a:prstGeom prst="line">
            <a:avLst/>
          </a:prstGeom>
          <a:noFill/>
          <a:ln w="19050" cap="rnd" cmpd="sng" algn="ctr">
            <a:solidFill>
              <a:srgbClr val="F0AD00">
                <a:shade val="95000"/>
                <a:satMod val="105000"/>
              </a:srgbClr>
            </a:solidFill>
            <a:prstDash val="solid"/>
          </a:ln>
          <a:effectLst/>
        </p:spPr>
      </p:cxnSp>
      <p:cxnSp>
        <p:nvCxnSpPr>
          <p:cNvPr id="244" name="Straight Connector 243"/>
          <p:cNvCxnSpPr/>
          <p:nvPr/>
        </p:nvCxnSpPr>
        <p:spPr>
          <a:xfrm>
            <a:off x="4187411" y="2895501"/>
            <a:ext cx="728438" cy="296770"/>
          </a:xfrm>
          <a:prstGeom prst="line">
            <a:avLst/>
          </a:prstGeom>
          <a:noFill/>
          <a:ln w="19050" cap="rnd" cmpd="sng" algn="ctr">
            <a:solidFill>
              <a:srgbClr val="F0AD00">
                <a:shade val="95000"/>
                <a:satMod val="105000"/>
              </a:srgbClr>
            </a:solidFill>
            <a:prstDash val="sysDash"/>
          </a:ln>
          <a:effectLst/>
        </p:spPr>
      </p:cxnSp>
      <p:cxnSp>
        <p:nvCxnSpPr>
          <p:cNvPr id="245" name="Straight Connector 244"/>
          <p:cNvCxnSpPr/>
          <p:nvPr/>
        </p:nvCxnSpPr>
        <p:spPr>
          <a:xfrm flipV="1">
            <a:off x="4183031" y="2588082"/>
            <a:ext cx="752949" cy="306758"/>
          </a:xfrm>
          <a:prstGeom prst="line">
            <a:avLst/>
          </a:prstGeom>
          <a:noFill/>
          <a:ln w="19050" cap="rnd" cmpd="sng" algn="ctr">
            <a:solidFill>
              <a:srgbClr val="F0AD00">
                <a:shade val="95000"/>
                <a:satMod val="105000"/>
              </a:srgbClr>
            </a:solidFill>
            <a:prstDash val="sysDash"/>
          </a:ln>
          <a:effectLst/>
        </p:spPr>
      </p:cxnSp>
      <p:cxnSp>
        <p:nvCxnSpPr>
          <p:cNvPr id="246" name="Straight Connector 245"/>
          <p:cNvCxnSpPr/>
          <p:nvPr/>
        </p:nvCxnSpPr>
        <p:spPr>
          <a:xfrm>
            <a:off x="4194045" y="2897379"/>
            <a:ext cx="720336" cy="0"/>
          </a:xfrm>
          <a:prstGeom prst="line">
            <a:avLst/>
          </a:prstGeom>
          <a:noFill/>
          <a:ln w="19050" cap="rnd" cmpd="sng" algn="ctr">
            <a:solidFill>
              <a:srgbClr val="60B5CC">
                <a:lumMod val="75000"/>
              </a:srgbClr>
            </a:solidFill>
            <a:prstDash val="sysDash"/>
            <a:headEnd type="none" w="med" len="med"/>
            <a:tailEnd type="none" w="med" len="med"/>
          </a:ln>
          <a:effectLst/>
        </p:spPr>
      </p:cxnSp>
      <p:sp>
        <p:nvSpPr>
          <p:cNvPr id="247" name="TextBox 246"/>
          <p:cNvSpPr txBox="1"/>
          <p:nvPr/>
        </p:nvSpPr>
        <p:spPr>
          <a:xfrm>
            <a:off x="8534400" y="2560335"/>
            <a:ext cx="365485" cy="392415"/>
          </a:xfrm>
          <a:prstGeom prst="rect">
            <a:avLst/>
          </a:prstGeom>
          <a:noFill/>
        </p:spPr>
        <p:txBody>
          <a:bodyPr wrap="none" lIns="114300" tIns="57150" rIns="114300" bIns="57150" rtlCol="0">
            <a:spAutoFit/>
          </a:bodyPr>
          <a:lstStyle/>
          <a:p>
            <a:pPr defTabSz="1143000">
              <a:defRPr/>
            </a:pPr>
            <a:r>
              <a:rPr lang="en-AU" kern="0" dirty="0">
                <a:solidFill>
                  <a:sysClr val="windowText" lastClr="000000"/>
                </a:solidFill>
              </a:rPr>
              <a:t>Z</a:t>
            </a:r>
            <a:endParaRPr lang="en-US" kern="0" dirty="0">
              <a:solidFill>
                <a:sysClr val="windowText" lastClr="000000"/>
              </a:solidFill>
            </a:endParaRPr>
          </a:p>
        </p:txBody>
      </p:sp>
      <p:cxnSp>
        <p:nvCxnSpPr>
          <p:cNvPr id="248" name="Straight Connector 247"/>
          <p:cNvCxnSpPr/>
          <p:nvPr/>
        </p:nvCxnSpPr>
        <p:spPr>
          <a:xfrm rot="5400000" flipH="1" flipV="1">
            <a:off x="4471653" y="2448373"/>
            <a:ext cx="891814" cy="0"/>
          </a:xfrm>
          <a:prstGeom prst="line">
            <a:avLst/>
          </a:prstGeom>
          <a:noFill/>
          <a:ln w="19050" cap="rnd" cmpd="sng" algn="ctr">
            <a:solidFill>
              <a:srgbClr val="60B5CC">
                <a:lumMod val="75000"/>
              </a:srgbClr>
            </a:solidFill>
            <a:prstDash val="solid"/>
            <a:tailEnd type="triangle"/>
          </a:ln>
          <a:effectLst/>
        </p:spPr>
      </p:cxnSp>
      <p:sp>
        <p:nvSpPr>
          <p:cNvPr id="249" name="TextBox 248"/>
          <p:cNvSpPr txBox="1"/>
          <p:nvPr/>
        </p:nvSpPr>
        <p:spPr>
          <a:xfrm>
            <a:off x="4684592" y="1663598"/>
            <a:ext cx="368691" cy="392415"/>
          </a:xfrm>
          <a:prstGeom prst="rect">
            <a:avLst/>
          </a:prstGeom>
          <a:noFill/>
        </p:spPr>
        <p:txBody>
          <a:bodyPr wrap="none" lIns="114300" tIns="57150" rIns="114300" bIns="57150" rtlCol="0">
            <a:spAutoFit/>
          </a:bodyPr>
          <a:lstStyle/>
          <a:p>
            <a:pPr defTabSz="1143000">
              <a:defRPr/>
            </a:pPr>
            <a:r>
              <a:rPr lang="en-AU" kern="0" dirty="0">
                <a:solidFill>
                  <a:sysClr val="windowText" lastClr="000000"/>
                </a:solidFill>
              </a:rPr>
              <a:t>Y</a:t>
            </a:r>
            <a:endParaRPr lang="en-US" kern="0" dirty="0">
              <a:solidFill>
                <a:sysClr val="windowText" lastClr="000000"/>
              </a:solidFill>
            </a:endParaRPr>
          </a:p>
        </p:txBody>
      </p:sp>
      <p:sp>
        <p:nvSpPr>
          <p:cNvPr id="250" name="TextBox 249"/>
          <p:cNvSpPr txBox="1"/>
          <p:nvPr/>
        </p:nvSpPr>
        <p:spPr>
          <a:xfrm>
            <a:off x="4569411" y="3650601"/>
            <a:ext cx="658835"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near</a:t>
            </a:r>
            <a:endParaRPr lang="en-US" kern="0" baseline="-25000" dirty="0">
              <a:solidFill>
                <a:sysClr val="windowText" lastClr="000000"/>
              </a:solidFill>
            </a:endParaRPr>
          </a:p>
        </p:txBody>
      </p:sp>
      <p:sp>
        <p:nvSpPr>
          <p:cNvPr id="252" name="TextBox 251"/>
          <p:cNvSpPr txBox="1"/>
          <p:nvPr/>
        </p:nvSpPr>
        <p:spPr>
          <a:xfrm>
            <a:off x="8469412" y="4342523"/>
            <a:ext cx="495328"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far</a:t>
            </a:r>
            <a:endParaRPr lang="en-US" kern="0" baseline="-25000" dirty="0">
              <a:solidFill>
                <a:sysClr val="windowText" lastClr="000000"/>
              </a:solidFill>
            </a:endParaRPr>
          </a:p>
        </p:txBody>
      </p:sp>
      <p:sp>
        <p:nvSpPr>
          <p:cNvPr id="253" name="Freeform 252"/>
          <p:cNvSpPr/>
          <p:nvPr/>
        </p:nvSpPr>
        <p:spPr>
          <a:xfrm>
            <a:off x="7441301" y="2116429"/>
            <a:ext cx="654358" cy="2020960"/>
          </a:xfrm>
          <a:custGeom>
            <a:avLst/>
            <a:gdLst>
              <a:gd name="connsiteX0" fmla="*/ 615992 w 1952398"/>
              <a:gd name="connsiteY0" fmla="*/ 0 h 1397000"/>
              <a:gd name="connsiteX1" fmla="*/ 1047792 w 1952398"/>
              <a:gd name="connsiteY1" fmla="*/ 127000 h 1397000"/>
              <a:gd name="connsiteX2" fmla="*/ 1193842 w 1952398"/>
              <a:gd name="connsiteY2" fmla="*/ 273050 h 1397000"/>
              <a:gd name="connsiteX3" fmla="*/ 1047792 w 1952398"/>
              <a:gd name="connsiteY3" fmla="*/ 552450 h 1397000"/>
              <a:gd name="connsiteX4" fmla="*/ 1949492 w 1952398"/>
              <a:gd name="connsiteY4" fmla="*/ 793750 h 1397000"/>
              <a:gd name="connsiteX5" fmla="*/ 698542 w 1952398"/>
              <a:gd name="connsiteY5" fmla="*/ 1155700 h 1397000"/>
              <a:gd name="connsiteX6" fmla="*/ 190542 w 1952398"/>
              <a:gd name="connsiteY6" fmla="*/ 1282700 h 1397000"/>
              <a:gd name="connsiteX7" fmla="*/ 42 w 1952398"/>
              <a:gd name="connsiteY7" fmla="*/ 1352550 h 1397000"/>
              <a:gd name="connsiteX8" fmla="*/ 171492 w 1952398"/>
              <a:gd name="connsiteY8" fmla="*/ 1397000 h 1397000"/>
              <a:gd name="connsiteX0" fmla="*/ 615956 w 1952362"/>
              <a:gd name="connsiteY0" fmla="*/ 0 h 1930400"/>
              <a:gd name="connsiteX1" fmla="*/ 1047756 w 1952362"/>
              <a:gd name="connsiteY1" fmla="*/ 127000 h 1930400"/>
              <a:gd name="connsiteX2" fmla="*/ 1193806 w 1952362"/>
              <a:gd name="connsiteY2" fmla="*/ 273050 h 1930400"/>
              <a:gd name="connsiteX3" fmla="*/ 1047756 w 1952362"/>
              <a:gd name="connsiteY3" fmla="*/ 552450 h 1930400"/>
              <a:gd name="connsiteX4" fmla="*/ 1949456 w 1952362"/>
              <a:gd name="connsiteY4" fmla="*/ 793750 h 1930400"/>
              <a:gd name="connsiteX5" fmla="*/ 698506 w 1952362"/>
              <a:gd name="connsiteY5" fmla="*/ 1155700 h 1930400"/>
              <a:gd name="connsiteX6" fmla="*/ 190506 w 1952362"/>
              <a:gd name="connsiteY6" fmla="*/ 1282700 h 1930400"/>
              <a:gd name="connsiteX7" fmla="*/ 6 w 1952362"/>
              <a:gd name="connsiteY7" fmla="*/ 1352550 h 1930400"/>
              <a:gd name="connsiteX8" fmla="*/ 1314456 w 1952362"/>
              <a:gd name="connsiteY8" fmla="*/ 1930400 h 1930400"/>
              <a:gd name="connsiteX0" fmla="*/ 442994 w 1779400"/>
              <a:gd name="connsiteY0" fmla="*/ 0 h 1930400"/>
              <a:gd name="connsiteX1" fmla="*/ 874794 w 1779400"/>
              <a:gd name="connsiteY1" fmla="*/ 127000 h 1930400"/>
              <a:gd name="connsiteX2" fmla="*/ 1020844 w 1779400"/>
              <a:gd name="connsiteY2" fmla="*/ 273050 h 1930400"/>
              <a:gd name="connsiteX3" fmla="*/ 874794 w 1779400"/>
              <a:gd name="connsiteY3" fmla="*/ 552450 h 1930400"/>
              <a:gd name="connsiteX4" fmla="*/ 1776494 w 1779400"/>
              <a:gd name="connsiteY4" fmla="*/ 793750 h 1930400"/>
              <a:gd name="connsiteX5" fmla="*/ 525544 w 1779400"/>
              <a:gd name="connsiteY5" fmla="*/ 1155700 h 1930400"/>
              <a:gd name="connsiteX6" fmla="*/ 17544 w 1779400"/>
              <a:gd name="connsiteY6" fmla="*/ 1282700 h 1930400"/>
              <a:gd name="connsiteX7" fmla="*/ 1097044 w 1779400"/>
              <a:gd name="connsiteY7" fmla="*/ 1543050 h 1930400"/>
              <a:gd name="connsiteX8" fmla="*/ 1141494 w 1779400"/>
              <a:gd name="connsiteY8" fmla="*/ 1930400 h 1930400"/>
              <a:gd name="connsiteX0" fmla="*/ 0 w 1336406"/>
              <a:gd name="connsiteY0" fmla="*/ 0 h 1930400"/>
              <a:gd name="connsiteX1" fmla="*/ 431800 w 1336406"/>
              <a:gd name="connsiteY1" fmla="*/ 127000 h 1930400"/>
              <a:gd name="connsiteX2" fmla="*/ 577850 w 1336406"/>
              <a:gd name="connsiteY2" fmla="*/ 273050 h 1930400"/>
              <a:gd name="connsiteX3" fmla="*/ 431800 w 1336406"/>
              <a:gd name="connsiteY3" fmla="*/ 552450 h 1930400"/>
              <a:gd name="connsiteX4" fmla="*/ 1333500 w 1336406"/>
              <a:gd name="connsiteY4" fmla="*/ 793750 h 1930400"/>
              <a:gd name="connsiteX5" fmla="*/ 82550 w 1336406"/>
              <a:gd name="connsiteY5" fmla="*/ 1155700 h 1930400"/>
              <a:gd name="connsiteX6" fmla="*/ 806450 w 1336406"/>
              <a:gd name="connsiteY6" fmla="*/ 1371600 h 1930400"/>
              <a:gd name="connsiteX7" fmla="*/ 654050 w 1336406"/>
              <a:gd name="connsiteY7" fmla="*/ 1543050 h 1930400"/>
              <a:gd name="connsiteX8" fmla="*/ 698500 w 1336406"/>
              <a:gd name="connsiteY8" fmla="*/ 1930400 h 1930400"/>
              <a:gd name="connsiteX0" fmla="*/ 0 w 1353274"/>
              <a:gd name="connsiteY0" fmla="*/ 0 h 1930400"/>
              <a:gd name="connsiteX1" fmla="*/ 431800 w 1353274"/>
              <a:gd name="connsiteY1" fmla="*/ 127000 h 1930400"/>
              <a:gd name="connsiteX2" fmla="*/ 577850 w 1353274"/>
              <a:gd name="connsiteY2" fmla="*/ 273050 h 1930400"/>
              <a:gd name="connsiteX3" fmla="*/ 431800 w 1353274"/>
              <a:gd name="connsiteY3" fmla="*/ 552450 h 1930400"/>
              <a:gd name="connsiteX4" fmla="*/ 1333500 w 1353274"/>
              <a:gd name="connsiteY4" fmla="*/ 793750 h 1930400"/>
              <a:gd name="connsiteX5" fmla="*/ 1035050 w 1353274"/>
              <a:gd name="connsiteY5" fmla="*/ 1104900 h 1930400"/>
              <a:gd name="connsiteX6" fmla="*/ 806450 w 1353274"/>
              <a:gd name="connsiteY6" fmla="*/ 1371600 h 1930400"/>
              <a:gd name="connsiteX7" fmla="*/ 654050 w 1353274"/>
              <a:gd name="connsiteY7" fmla="*/ 1543050 h 1930400"/>
              <a:gd name="connsiteX8" fmla="*/ 698500 w 1353274"/>
              <a:gd name="connsiteY8" fmla="*/ 1930400 h 1930400"/>
              <a:gd name="connsiteX0" fmla="*/ 0 w 1370969"/>
              <a:gd name="connsiteY0" fmla="*/ 0 h 1930400"/>
              <a:gd name="connsiteX1" fmla="*/ 431800 w 1370969"/>
              <a:gd name="connsiteY1" fmla="*/ 127000 h 1930400"/>
              <a:gd name="connsiteX2" fmla="*/ 577850 w 1370969"/>
              <a:gd name="connsiteY2" fmla="*/ 273050 h 1930400"/>
              <a:gd name="connsiteX3" fmla="*/ 1282700 w 1370969"/>
              <a:gd name="connsiteY3" fmla="*/ 514350 h 1930400"/>
              <a:gd name="connsiteX4" fmla="*/ 1333500 w 1370969"/>
              <a:gd name="connsiteY4" fmla="*/ 793750 h 1930400"/>
              <a:gd name="connsiteX5" fmla="*/ 1035050 w 1370969"/>
              <a:gd name="connsiteY5" fmla="*/ 1104900 h 1930400"/>
              <a:gd name="connsiteX6" fmla="*/ 806450 w 1370969"/>
              <a:gd name="connsiteY6" fmla="*/ 1371600 h 1930400"/>
              <a:gd name="connsiteX7" fmla="*/ 654050 w 1370969"/>
              <a:gd name="connsiteY7" fmla="*/ 1543050 h 1930400"/>
              <a:gd name="connsiteX8" fmla="*/ 698500 w 1370969"/>
              <a:gd name="connsiteY8" fmla="*/ 1930400 h 1930400"/>
              <a:gd name="connsiteX0" fmla="*/ 0 w 1346417"/>
              <a:gd name="connsiteY0" fmla="*/ 0 h 1930400"/>
              <a:gd name="connsiteX1" fmla="*/ 431800 w 1346417"/>
              <a:gd name="connsiteY1" fmla="*/ 127000 h 1930400"/>
              <a:gd name="connsiteX2" fmla="*/ 1193800 w 1346417"/>
              <a:gd name="connsiteY2" fmla="*/ 273050 h 1930400"/>
              <a:gd name="connsiteX3" fmla="*/ 1282700 w 1346417"/>
              <a:gd name="connsiteY3" fmla="*/ 514350 h 1930400"/>
              <a:gd name="connsiteX4" fmla="*/ 1333500 w 1346417"/>
              <a:gd name="connsiteY4" fmla="*/ 793750 h 1930400"/>
              <a:gd name="connsiteX5" fmla="*/ 1035050 w 1346417"/>
              <a:gd name="connsiteY5" fmla="*/ 1104900 h 1930400"/>
              <a:gd name="connsiteX6" fmla="*/ 806450 w 1346417"/>
              <a:gd name="connsiteY6" fmla="*/ 1371600 h 1930400"/>
              <a:gd name="connsiteX7" fmla="*/ 654050 w 1346417"/>
              <a:gd name="connsiteY7" fmla="*/ 1543050 h 1930400"/>
              <a:gd name="connsiteX8" fmla="*/ 698500 w 1346417"/>
              <a:gd name="connsiteY8" fmla="*/ 1930400 h 1930400"/>
              <a:gd name="connsiteX0" fmla="*/ 0 w 1346417"/>
              <a:gd name="connsiteY0" fmla="*/ 13658 h 1944058"/>
              <a:gd name="connsiteX1" fmla="*/ 1066800 w 1346417"/>
              <a:gd name="connsiteY1" fmla="*/ 13658 h 1944058"/>
              <a:gd name="connsiteX2" fmla="*/ 1193800 w 1346417"/>
              <a:gd name="connsiteY2" fmla="*/ 286708 h 1944058"/>
              <a:gd name="connsiteX3" fmla="*/ 1282700 w 1346417"/>
              <a:gd name="connsiteY3" fmla="*/ 528008 h 1944058"/>
              <a:gd name="connsiteX4" fmla="*/ 1333500 w 1346417"/>
              <a:gd name="connsiteY4" fmla="*/ 807408 h 1944058"/>
              <a:gd name="connsiteX5" fmla="*/ 1035050 w 1346417"/>
              <a:gd name="connsiteY5" fmla="*/ 1118558 h 1944058"/>
              <a:gd name="connsiteX6" fmla="*/ 806450 w 1346417"/>
              <a:gd name="connsiteY6" fmla="*/ 1385258 h 1944058"/>
              <a:gd name="connsiteX7" fmla="*/ 654050 w 1346417"/>
              <a:gd name="connsiteY7" fmla="*/ 1556708 h 1944058"/>
              <a:gd name="connsiteX8" fmla="*/ 698500 w 1346417"/>
              <a:gd name="connsiteY8" fmla="*/ 1944058 h 1944058"/>
              <a:gd name="connsiteX0" fmla="*/ 0 w 1346417"/>
              <a:gd name="connsiteY0" fmla="*/ 157014 h 2087414"/>
              <a:gd name="connsiteX1" fmla="*/ 1085850 w 1346417"/>
              <a:gd name="connsiteY1" fmla="*/ 0 h 2087414"/>
              <a:gd name="connsiteX2" fmla="*/ 1066800 w 1346417"/>
              <a:gd name="connsiteY2" fmla="*/ 157014 h 2087414"/>
              <a:gd name="connsiteX3" fmla="*/ 1193800 w 1346417"/>
              <a:gd name="connsiteY3" fmla="*/ 430064 h 2087414"/>
              <a:gd name="connsiteX4" fmla="*/ 1282700 w 1346417"/>
              <a:gd name="connsiteY4" fmla="*/ 671364 h 2087414"/>
              <a:gd name="connsiteX5" fmla="*/ 1333500 w 1346417"/>
              <a:gd name="connsiteY5" fmla="*/ 950764 h 2087414"/>
              <a:gd name="connsiteX6" fmla="*/ 1035050 w 1346417"/>
              <a:gd name="connsiteY6" fmla="*/ 1261914 h 2087414"/>
              <a:gd name="connsiteX7" fmla="*/ 806450 w 1346417"/>
              <a:gd name="connsiteY7" fmla="*/ 1528614 h 2087414"/>
              <a:gd name="connsiteX8" fmla="*/ 654050 w 1346417"/>
              <a:gd name="connsiteY8" fmla="*/ 1700064 h 2087414"/>
              <a:gd name="connsiteX9" fmla="*/ 698500 w 1346417"/>
              <a:gd name="connsiteY9" fmla="*/ 2087414 h 2087414"/>
              <a:gd name="connsiteX0" fmla="*/ 0 w 1355693"/>
              <a:gd name="connsiteY0" fmla="*/ 256034 h 2186434"/>
              <a:gd name="connsiteX1" fmla="*/ 1320800 w 1355693"/>
              <a:gd name="connsiteY1" fmla="*/ 3770 h 2186434"/>
              <a:gd name="connsiteX2" fmla="*/ 1085850 w 1355693"/>
              <a:gd name="connsiteY2" fmla="*/ 99020 h 2186434"/>
              <a:gd name="connsiteX3" fmla="*/ 1066800 w 1355693"/>
              <a:gd name="connsiteY3" fmla="*/ 256034 h 2186434"/>
              <a:gd name="connsiteX4" fmla="*/ 1193800 w 1355693"/>
              <a:gd name="connsiteY4" fmla="*/ 529084 h 2186434"/>
              <a:gd name="connsiteX5" fmla="*/ 1282700 w 1355693"/>
              <a:gd name="connsiteY5" fmla="*/ 770384 h 2186434"/>
              <a:gd name="connsiteX6" fmla="*/ 1333500 w 1355693"/>
              <a:gd name="connsiteY6" fmla="*/ 1049784 h 2186434"/>
              <a:gd name="connsiteX7" fmla="*/ 1035050 w 1355693"/>
              <a:gd name="connsiteY7" fmla="*/ 1360934 h 2186434"/>
              <a:gd name="connsiteX8" fmla="*/ 806450 w 1355693"/>
              <a:gd name="connsiteY8" fmla="*/ 1627634 h 2186434"/>
              <a:gd name="connsiteX9" fmla="*/ 654050 w 1355693"/>
              <a:gd name="connsiteY9" fmla="*/ 1799084 h 2186434"/>
              <a:gd name="connsiteX10" fmla="*/ 698500 w 1355693"/>
              <a:gd name="connsiteY10" fmla="*/ 2186434 h 2186434"/>
              <a:gd name="connsiteX0" fmla="*/ 0 w 1355693"/>
              <a:gd name="connsiteY0" fmla="*/ 256034 h 2186434"/>
              <a:gd name="connsiteX1" fmla="*/ 1320800 w 1355693"/>
              <a:gd name="connsiteY1" fmla="*/ 3770 h 2186434"/>
              <a:gd name="connsiteX2" fmla="*/ 1085850 w 1355693"/>
              <a:gd name="connsiteY2" fmla="*/ 99020 h 2186434"/>
              <a:gd name="connsiteX3" fmla="*/ 1143000 w 1355693"/>
              <a:gd name="connsiteY3" fmla="*/ 408434 h 2186434"/>
              <a:gd name="connsiteX4" fmla="*/ 1193800 w 1355693"/>
              <a:gd name="connsiteY4" fmla="*/ 529084 h 2186434"/>
              <a:gd name="connsiteX5" fmla="*/ 1282700 w 1355693"/>
              <a:gd name="connsiteY5" fmla="*/ 770384 h 2186434"/>
              <a:gd name="connsiteX6" fmla="*/ 1333500 w 1355693"/>
              <a:gd name="connsiteY6" fmla="*/ 1049784 h 2186434"/>
              <a:gd name="connsiteX7" fmla="*/ 1035050 w 1355693"/>
              <a:gd name="connsiteY7" fmla="*/ 1360934 h 2186434"/>
              <a:gd name="connsiteX8" fmla="*/ 806450 w 1355693"/>
              <a:gd name="connsiteY8" fmla="*/ 1627634 h 2186434"/>
              <a:gd name="connsiteX9" fmla="*/ 654050 w 1355693"/>
              <a:gd name="connsiteY9" fmla="*/ 1799084 h 2186434"/>
              <a:gd name="connsiteX10" fmla="*/ 698500 w 1355693"/>
              <a:gd name="connsiteY10" fmla="*/ 2186434 h 2186434"/>
              <a:gd name="connsiteX0" fmla="*/ 0 w 1361245"/>
              <a:gd name="connsiteY0" fmla="*/ 254217 h 2184617"/>
              <a:gd name="connsiteX1" fmla="*/ 1320800 w 1361245"/>
              <a:gd name="connsiteY1" fmla="*/ 1953 h 2184617"/>
              <a:gd name="connsiteX2" fmla="*/ 1181100 w 1361245"/>
              <a:gd name="connsiteY2" fmla="*/ 224203 h 2184617"/>
              <a:gd name="connsiteX3" fmla="*/ 1143000 w 1361245"/>
              <a:gd name="connsiteY3" fmla="*/ 406617 h 2184617"/>
              <a:gd name="connsiteX4" fmla="*/ 1193800 w 1361245"/>
              <a:gd name="connsiteY4" fmla="*/ 527267 h 2184617"/>
              <a:gd name="connsiteX5" fmla="*/ 1282700 w 1361245"/>
              <a:gd name="connsiteY5" fmla="*/ 768567 h 2184617"/>
              <a:gd name="connsiteX6" fmla="*/ 1333500 w 1361245"/>
              <a:gd name="connsiteY6" fmla="*/ 1047967 h 2184617"/>
              <a:gd name="connsiteX7" fmla="*/ 1035050 w 1361245"/>
              <a:gd name="connsiteY7" fmla="*/ 1359117 h 2184617"/>
              <a:gd name="connsiteX8" fmla="*/ 806450 w 1361245"/>
              <a:gd name="connsiteY8" fmla="*/ 1625817 h 2184617"/>
              <a:gd name="connsiteX9" fmla="*/ 654050 w 1361245"/>
              <a:gd name="connsiteY9" fmla="*/ 1797267 h 2184617"/>
              <a:gd name="connsiteX10" fmla="*/ 698500 w 1361245"/>
              <a:gd name="connsiteY10" fmla="*/ 2184617 h 2184617"/>
              <a:gd name="connsiteX0" fmla="*/ 0 w 1361245"/>
              <a:gd name="connsiteY0" fmla="*/ 254217 h 2184617"/>
              <a:gd name="connsiteX1" fmla="*/ 1320800 w 1361245"/>
              <a:gd name="connsiteY1" fmla="*/ 1953 h 2184617"/>
              <a:gd name="connsiteX2" fmla="*/ 1181100 w 1361245"/>
              <a:gd name="connsiteY2" fmla="*/ 224203 h 2184617"/>
              <a:gd name="connsiteX3" fmla="*/ 1143000 w 1361245"/>
              <a:gd name="connsiteY3" fmla="*/ 406617 h 2184617"/>
              <a:gd name="connsiteX4" fmla="*/ 1193800 w 1361245"/>
              <a:gd name="connsiteY4" fmla="*/ 527267 h 2184617"/>
              <a:gd name="connsiteX5" fmla="*/ 1282700 w 1361245"/>
              <a:gd name="connsiteY5" fmla="*/ 768567 h 2184617"/>
              <a:gd name="connsiteX6" fmla="*/ 1333500 w 1361245"/>
              <a:gd name="connsiteY6" fmla="*/ 1047967 h 2184617"/>
              <a:gd name="connsiteX7" fmla="*/ 1035050 w 1361245"/>
              <a:gd name="connsiteY7" fmla="*/ 1359117 h 2184617"/>
              <a:gd name="connsiteX8" fmla="*/ 806450 w 1361245"/>
              <a:gd name="connsiteY8" fmla="*/ 1625817 h 2184617"/>
              <a:gd name="connsiteX9" fmla="*/ 654050 w 1361245"/>
              <a:gd name="connsiteY9" fmla="*/ 1797267 h 2184617"/>
              <a:gd name="connsiteX10" fmla="*/ 698500 w 1361245"/>
              <a:gd name="connsiteY10" fmla="*/ 2184617 h 2184617"/>
              <a:gd name="connsiteX0" fmla="*/ 552602 w 707347"/>
              <a:gd name="connsiteY0" fmla="*/ 19267 h 2184617"/>
              <a:gd name="connsiteX1" fmla="*/ 666902 w 707347"/>
              <a:gd name="connsiteY1" fmla="*/ 1953 h 2184617"/>
              <a:gd name="connsiteX2" fmla="*/ 527202 w 707347"/>
              <a:gd name="connsiteY2" fmla="*/ 224203 h 2184617"/>
              <a:gd name="connsiteX3" fmla="*/ 489102 w 707347"/>
              <a:gd name="connsiteY3" fmla="*/ 406617 h 2184617"/>
              <a:gd name="connsiteX4" fmla="*/ 539902 w 707347"/>
              <a:gd name="connsiteY4" fmla="*/ 527267 h 2184617"/>
              <a:gd name="connsiteX5" fmla="*/ 628802 w 707347"/>
              <a:gd name="connsiteY5" fmla="*/ 768567 h 2184617"/>
              <a:gd name="connsiteX6" fmla="*/ 679602 w 707347"/>
              <a:gd name="connsiteY6" fmla="*/ 1047967 h 2184617"/>
              <a:gd name="connsiteX7" fmla="*/ 381152 w 707347"/>
              <a:gd name="connsiteY7" fmla="*/ 1359117 h 2184617"/>
              <a:gd name="connsiteX8" fmla="*/ 152552 w 707347"/>
              <a:gd name="connsiteY8" fmla="*/ 1625817 h 2184617"/>
              <a:gd name="connsiteX9" fmla="*/ 152 w 707347"/>
              <a:gd name="connsiteY9" fmla="*/ 1797267 h 2184617"/>
              <a:gd name="connsiteX10" fmla="*/ 44602 w 707347"/>
              <a:gd name="connsiteY10" fmla="*/ 2184617 h 21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7347" h="2184617">
                <a:moveTo>
                  <a:pt x="552602" y="19267"/>
                </a:moveTo>
                <a:cubicBezTo>
                  <a:pt x="555777" y="16381"/>
                  <a:pt x="485927" y="28122"/>
                  <a:pt x="666902" y="1953"/>
                </a:cubicBezTo>
                <a:cubicBezTo>
                  <a:pt x="847877" y="-24216"/>
                  <a:pt x="352577" y="221317"/>
                  <a:pt x="527202" y="224203"/>
                </a:cubicBezTo>
                <a:cubicBezTo>
                  <a:pt x="543077" y="385839"/>
                  <a:pt x="486985" y="356106"/>
                  <a:pt x="489102" y="406617"/>
                </a:cubicBezTo>
                <a:cubicBezTo>
                  <a:pt x="491219" y="457128"/>
                  <a:pt x="516619" y="466942"/>
                  <a:pt x="539902" y="527267"/>
                </a:cubicBezTo>
                <a:cubicBezTo>
                  <a:pt x="563185" y="587592"/>
                  <a:pt x="605519" y="681784"/>
                  <a:pt x="628802" y="768567"/>
                </a:cubicBezTo>
                <a:cubicBezTo>
                  <a:pt x="652085" y="855350"/>
                  <a:pt x="720877" y="949542"/>
                  <a:pt x="679602" y="1047967"/>
                </a:cubicBezTo>
                <a:cubicBezTo>
                  <a:pt x="638327" y="1146392"/>
                  <a:pt x="468994" y="1262809"/>
                  <a:pt x="381152" y="1359117"/>
                </a:cubicBezTo>
                <a:cubicBezTo>
                  <a:pt x="293310" y="1455425"/>
                  <a:pt x="216052" y="1552792"/>
                  <a:pt x="152552" y="1625817"/>
                </a:cubicBezTo>
                <a:cubicBezTo>
                  <a:pt x="89052" y="1698842"/>
                  <a:pt x="3327" y="1778217"/>
                  <a:pt x="152" y="1797267"/>
                </a:cubicBezTo>
                <a:cubicBezTo>
                  <a:pt x="-3023" y="1816317"/>
                  <a:pt x="44602" y="2184617"/>
                  <a:pt x="44602" y="2184617"/>
                </a:cubicBezTo>
              </a:path>
            </a:pathLst>
          </a:custGeom>
          <a:ln/>
        </p:spPr>
        <p:style>
          <a:lnRef idx="3">
            <a:schemeClr val="accent2"/>
          </a:lnRef>
          <a:fillRef idx="0">
            <a:schemeClr val="accent2"/>
          </a:fillRef>
          <a:effectRef idx="2">
            <a:schemeClr val="accent2"/>
          </a:effectRef>
          <a:fontRef idx="minor">
            <a:schemeClr val="tx1"/>
          </a:fontRef>
        </p:style>
        <p:txBody>
          <a:bodyPr lIns="114300" tIns="57150" rIns="114300" bIns="57150" rtlCol="0" anchor="ctr"/>
          <a:lstStyle/>
          <a:p>
            <a:pPr algn="ctr" defTabSz="1143000">
              <a:defRPr/>
            </a:pPr>
            <a:endParaRPr lang="en-US" kern="0">
              <a:solidFill>
                <a:sysClr val="windowText" lastClr="000000"/>
              </a:solidFill>
              <a:latin typeface="Corbel"/>
            </a:endParaRPr>
          </a:p>
        </p:txBody>
      </p:sp>
      <p:grpSp>
        <p:nvGrpSpPr>
          <p:cNvPr id="2" name="Group 254"/>
          <p:cNvGrpSpPr/>
          <p:nvPr/>
        </p:nvGrpSpPr>
        <p:grpSpPr>
          <a:xfrm>
            <a:off x="3854744" y="2745409"/>
            <a:ext cx="277923" cy="312450"/>
            <a:chOff x="990500" y="3212804"/>
            <a:chExt cx="1145624" cy="1287952"/>
          </a:xfrm>
        </p:grpSpPr>
        <p:grpSp>
          <p:nvGrpSpPr>
            <p:cNvPr id="3" name="Group 19"/>
            <p:cNvGrpSpPr/>
            <p:nvPr/>
          </p:nvGrpSpPr>
          <p:grpSpPr>
            <a:xfrm rot="2693286">
              <a:off x="990500" y="3212804"/>
              <a:ext cx="1145624" cy="1287952"/>
              <a:chOff x="1475656" y="3586913"/>
              <a:chExt cx="1145624" cy="1170865"/>
            </a:xfrm>
          </p:grpSpPr>
          <p:sp>
            <p:nvSpPr>
              <p:cNvPr id="258" name="Arc 257"/>
              <p:cNvSpPr/>
              <p:nvPr/>
            </p:nvSpPr>
            <p:spPr>
              <a:xfrm>
                <a:off x="1475656" y="3843378"/>
                <a:ext cx="914400" cy="914400"/>
              </a:xfrm>
              <a:prstGeom prst="arc">
                <a:avLst/>
              </a:prstGeom>
              <a:solidFill>
                <a:sysClr val="window" lastClr="FFFFFF"/>
              </a:solidFill>
              <a:ln w="19050" cap="rnd" cmpd="sng" algn="ctr">
                <a:solidFill>
                  <a:srgbClr val="F0AD00"/>
                </a:solidFill>
                <a:prstDash val="solid"/>
              </a:ln>
              <a:effectLst/>
            </p:spPr>
            <p:txBody>
              <a:bodyPr rtlCol="0" anchor="ctr"/>
              <a:lstStyle/>
              <a:p>
                <a:pPr algn="ctr" defTabSz="1143000">
                  <a:defRPr/>
                </a:pPr>
                <a:endParaRPr lang="en-US" kern="0">
                  <a:solidFill>
                    <a:sysClr val="windowText" lastClr="000000"/>
                  </a:solidFill>
                  <a:latin typeface="Corbel"/>
                </a:endParaRPr>
              </a:p>
            </p:txBody>
          </p:sp>
          <p:cxnSp>
            <p:nvCxnSpPr>
              <p:cNvPr id="259" name="Straight Connector 258"/>
              <p:cNvCxnSpPr/>
              <p:nvPr/>
            </p:nvCxnSpPr>
            <p:spPr>
              <a:xfrm flipV="1">
                <a:off x="1475656" y="3586913"/>
                <a:ext cx="576064" cy="1170865"/>
              </a:xfrm>
              <a:prstGeom prst="line">
                <a:avLst/>
              </a:prstGeom>
              <a:noFill/>
              <a:ln w="19050" cap="rnd" cmpd="sng" algn="ctr">
                <a:solidFill>
                  <a:srgbClr val="F0AD00">
                    <a:shade val="95000"/>
                    <a:satMod val="105000"/>
                  </a:srgbClr>
                </a:solidFill>
                <a:prstDash val="solid"/>
              </a:ln>
              <a:effectLst/>
            </p:spPr>
          </p:cxnSp>
          <p:cxnSp>
            <p:nvCxnSpPr>
              <p:cNvPr id="260" name="Straight Connector 259"/>
              <p:cNvCxnSpPr/>
              <p:nvPr/>
            </p:nvCxnSpPr>
            <p:spPr>
              <a:xfrm flipV="1">
                <a:off x="1475656" y="4191000"/>
                <a:ext cx="1145624" cy="566778"/>
              </a:xfrm>
              <a:prstGeom prst="line">
                <a:avLst/>
              </a:prstGeom>
              <a:noFill/>
              <a:ln w="19050" cap="rnd" cmpd="sng" algn="ctr">
                <a:solidFill>
                  <a:srgbClr val="F0AD00">
                    <a:shade val="95000"/>
                    <a:satMod val="105000"/>
                  </a:srgbClr>
                </a:solidFill>
                <a:prstDash val="solid"/>
              </a:ln>
              <a:effectLst/>
            </p:spPr>
          </p:cxnSp>
        </p:grpSp>
        <p:sp>
          <p:nvSpPr>
            <p:cNvPr id="257" name="Oval 256"/>
            <p:cNvSpPr/>
            <p:nvPr/>
          </p:nvSpPr>
          <p:spPr>
            <a:xfrm flipH="1">
              <a:off x="1652816" y="3717032"/>
              <a:ext cx="182880" cy="264866"/>
            </a:xfrm>
            <a:prstGeom prst="ellipse">
              <a:avLst/>
            </a:prstGeom>
            <a:solidFill>
              <a:sysClr val="windowText" lastClr="000000"/>
            </a:solidFill>
            <a:ln w="19050" cap="flat" cmpd="thickThin" algn="ctr">
              <a:solidFill>
                <a:sysClr val="windowText" lastClr="000000">
                  <a:shade val="50000"/>
                </a:sysClr>
              </a:solidFill>
              <a:prstDash val="solid"/>
            </a:ln>
            <a:effectLst/>
          </p:spPr>
          <p:txBody>
            <a:bodyPr rtlCol="0" anchor="ctr"/>
            <a:lstStyle/>
            <a:p>
              <a:pPr algn="ctr" defTabSz="1143000">
                <a:defRPr/>
              </a:pPr>
              <a:endParaRPr lang="en-US" kern="0">
                <a:solidFill>
                  <a:sysClr val="window" lastClr="FFFFFF"/>
                </a:solidFill>
                <a:latin typeface="Corbel"/>
              </a:endParaRPr>
            </a:p>
          </p:txBody>
        </p:sp>
      </p:grpSp>
      <p:sp>
        <p:nvSpPr>
          <p:cNvPr id="261" name="TextBox 260"/>
          <p:cNvSpPr txBox="1"/>
          <p:nvPr/>
        </p:nvSpPr>
        <p:spPr>
          <a:xfrm>
            <a:off x="3683707" y="2419350"/>
            <a:ext cx="583493" cy="392415"/>
          </a:xfrm>
          <a:prstGeom prst="rect">
            <a:avLst/>
          </a:prstGeom>
          <a:noFill/>
        </p:spPr>
        <p:txBody>
          <a:bodyPr wrap="none" lIns="114300" tIns="57150" rIns="114300" bIns="57150" rtlCol="0">
            <a:spAutoFit/>
          </a:bodyPr>
          <a:lstStyle/>
          <a:p>
            <a:pPr defTabSz="1143000">
              <a:defRPr/>
            </a:pPr>
            <a:r>
              <a:rPr lang="sv-SE" kern="0" dirty="0">
                <a:solidFill>
                  <a:sysClr val="windowText" lastClr="000000"/>
                </a:solidFill>
              </a:rPr>
              <a:t>Eye</a:t>
            </a:r>
            <a:endParaRPr lang="en-US" kern="0" baseline="-25000" dirty="0">
              <a:solidFill>
                <a:sysClr val="windowText" lastClr="000000"/>
              </a:solidFill>
            </a:endParaRPr>
          </a:p>
        </p:txBody>
      </p:sp>
      <p:cxnSp>
        <p:nvCxnSpPr>
          <p:cNvPr id="265" name="Straight Connector 264"/>
          <p:cNvCxnSpPr/>
          <p:nvPr/>
        </p:nvCxnSpPr>
        <p:spPr>
          <a:xfrm rot="16200000" flipH="1">
            <a:off x="6097693" y="2915676"/>
            <a:ext cx="2634626" cy="0"/>
          </a:xfrm>
          <a:prstGeom prst="line">
            <a:avLst/>
          </a:prstGeom>
          <a:noFill/>
          <a:ln w="19050" cap="rnd" cmpd="sng" algn="ctr">
            <a:solidFill>
              <a:srgbClr val="F0AD00">
                <a:shade val="95000"/>
                <a:satMod val="105000"/>
              </a:srgbClr>
            </a:solidFill>
            <a:prstDash val="solid"/>
          </a:ln>
          <a:effectLst/>
        </p:spPr>
      </p:cxnSp>
      <p:cxnSp>
        <p:nvCxnSpPr>
          <p:cNvPr id="266" name="Straight Connector 265"/>
          <p:cNvCxnSpPr/>
          <p:nvPr/>
        </p:nvCxnSpPr>
        <p:spPr>
          <a:xfrm rot="16200000" flipH="1">
            <a:off x="4705488" y="2911269"/>
            <a:ext cx="713726" cy="0"/>
          </a:xfrm>
          <a:prstGeom prst="line">
            <a:avLst/>
          </a:prstGeom>
          <a:noFill/>
          <a:ln w="19050" cap="rnd" cmpd="sng" algn="ctr">
            <a:solidFill>
              <a:srgbClr val="F0AD00">
                <a:shade val="95000"/>
                <a:satMod val="105000"/>
              </a:srgbClr>
            </a:solidFill>
            <a:prstDash val="solid"/>
          </a:ln>
          <a:effectLst/>
        </p:spPr>
      </p:cxnSp>
      <p:cxnSp>
        <p:nvCxnSpPr>
          <p:cNvPr id="267" name="Straight Connector 266"/>
          <p:cNvCxnSpPr/>
          <p:nvPr/>
        </p:nvCxnSpPr>
        <p:spPr>
          <a:xfrm rot="5400000">
            <a:off x="4817816" y="2913469"/>
            <a:ext cx="859121" cy="4"/>
          </a:xfrm>
          <a:prstGeom prst="line">
            <a:avLst/>
          </a:prstGeom>
          <a:noFill/>
          <a:ln w="19050" cap="rnd" cmpd="sng" algn="ctr">
            <a:solidFill>
              <a:srgbClr val="F0AD00">
                <a:shade val="95000"/>
                <a:satMod val="105000"/>
              </a:srgbClr>
            </a:solidFill>
            <a:prstDash val="solid"/>
          </a:ln>
          <a:effectLst/>
        </p:spPr>
      </p:cxnSp>
      <p:cxnSp>
        <p:nvCxnSpPr>
          <p:cNvPr id="268" name="Straight Connector 267"/>
          <p:cNvCxnSpPr/>
          <p:nvPr/>
        </p:nvCxnSpPr>
        <p:spPr>
          <a:xfrm rot="16200000" flipH="1">
            <a:off x="4941565" y="2915301"/>
            <a:ext cx="1034600" cy="0"/>
          </a:xfrm>
          <a:prstGeom prst="line">
            <a:avLst/>
          </a:prstGeom>
          <a:noFill/>
          <a:ln w="19050" cap="rnd" cmpd="sng" algn="ctr">
            <a:solidFill>
              <a:srgbClr val="F0AD00">
                <a:shade val="95000"/>
                <a:satMod val="105000"/>
              </a:srgbClr>
            </a:solidFill>
            <a:prstDash val="solid"/>
          </a:ln>
          <a:effectLst/>
        </p:spPr>
      </p:cxnSp>
      <p:cxnSp>
        <p:nvCxnSpPr>
          <p:cNvPr id="269" name="Straight Connector 268"/>
          <p:cNvCxnSpPr/>
          <p:nvPr/>
        </p:nvCxnSpPr>
        <p:spPr>
          <a:xfrm rot="16200000" flipH="1">
            <a:off x="5092823" y="2916039"/>
            <a:ext cx="1250494" cy="0"/>
          </a:xfrm>
          <a:prstGeom prst="line">
            <a:avLst/>
          </a:prstGeom>
          <a:noFill/>
          <a:ln w="19050" cap="rnd" cmpd="sng" algn="ctr">
            <a:solidFill>
              <a:srgbClr val="F0AD00">
                <a:shade val="95000"/>
                <a:satMod val="105000"/>
              </a:srgbClr>
            </a:solidFill>
            <a:prstDash val="solid"/>
          </a:ln>
          <a:effectLst/>
        </p:spPr>
      </p:cxnSp>
      <p:cxnSp>
        <p:nvCxnSpPr>
          <p:cNvPr id="270" name="Straight Connector 269"/>
          <p:cNvCxnSpPr/>
          <p:nvPr/>
        </p:nvCxnSpPr>
        <p:spPr>
          <a:xfrm rot="5400000">
            <a:off x="5281169" y="2914205"/>
            <a:ext cx="1506759" cy="0"/>
          </a:xfrm>
          <a:prstGeom prst="line">
            <a:avLst/>
          </a:prstGeom>
          <a:noFill/>
          <a:ln w="19050" cap="rnd" cmpd="sng" algn="ctr">
            <a:solidFill>
              <a:srgbClr val="F0AD00">
                <a:shade val="95000"/>
                <a:satMod val="105000"/>
              </a:srgbClr>
            </a:solidFill>
            <a:prstDash val="solid"/>
          </a:ln>
          <a:effectLst/>
        </p:spPr>
      </p:cxnSp>
      <p:cxnSp>
        <p:nvCxnSpPr>
          <p:cNvPr id="271" name="Straight Connector 270"/>
          <p:cNvCxnSpPr/>
          <p:nvPr/>
        </p:nvCxnSpPr>
        <p:spPr>
          <a:xfrm rot="5400000">
            <a:off x="5511002" y="2917878"/>
            <a:ext cx="1812221" cy="0"/>
          </a:xfrm>
          <a:prstGeom prst="line">
            <a:avLst/>
          </a:prstGeom>
          <a:noFill/>
          <a:ln w="19050" cap="rnd" cmpd="sng" algn="ctr">
            <a:solidFill>
              <a:srgbClr val="F0AD00">
                <a:shade val="95000"/>
                <a:satMod val="105000"/>
              </a:srgbClr>
            </a:solidFill>
            <a:prstDash val="solid"/>
          </a:ln>
          <a:effectLst/>
        </p:spPr>
      </p:cxnSp>
      <p:cxnSp>
        <p:nvCxnSpPr>
          <p:cNvPr id="272" name="Straight Connector 271"/>
          <p:cNvCxnSpPr/>
          <p:nvPr/>
        </p:nvCxnSpPr>
        <p:spPr>
          <a:xfrm rot="16200000" flipH="1">
            <a:off x="5777180" y="2916042"/>
            <a:ext cx="2178634" cy="0"/>
          </a:xfrm>
          <a:prstGeom prst="line">
            <a:avLst/>
          </a:prstGeom>
          <a:noFill/>
          <a:ln w="19050" cap="rnd" cmpd="sng" algn="ctr">
            <a:solidFill>
              <a:srgbClr val="F0AD00">
                <a:shade val="95000"/>
                <a:satMod val="105000"/>
              </a:srgbClr>
            </a:solidFill>
            <a:prstDash val="solid"/>
          </a:ln>
          <a:effectLst/>
        </p:spPr>
      </p:cxnSp>
      <p:cxnSp>
        <p:nvCxnSpPr>
          <p:cNvPr id="273" name="Straight Connector 272"/>
          <p:cNvCxnSpPr/>
          <p:nvPr/>
        </p:nvCxnSpPr>
        <p:spPr>
          <a:xfrm rot="16200000" flipH="1">
            <a:off x="6489807" y="2911268"/>
            <a:ext cx="3172124" cy="0"/>
          </a:xfrm>
          <a:prstGeom prst="line">
            <a:avLst/>
          </a:prstGeom>
          <a:noFill/>
          <a:ln w="19050" cap="rnd" cmpd="sng" algn="ctr">
            <a:solidFill>
              <a:srgbClr val="F0AD00">
                <a:shade val="95000"/>
                <a:satMod val="105000"/>
              </a:srgbClr>
            </a:solidFill>
            <a:prstDash val="solid"/>
          </a:ln>
          <a:effectLst/>
        </p:spPr>
      </p:cxnSp>
      <p:sp>
        <p:nvSpPr>
          <p:cNvPr id="6" name="Title 5"/>
          <p:cNvSpPr>
            <a:spLocks noGrp="1"/>
          </p:cNvSpPr>
          <p:nvPr>
            <p:ph type="title"/>
          </p:nvPr>
        </p:nvSpPr>
        <p:spPr/>
        <p:txBody>
          <a:bodyPr/>
          <a:lstStyle/>
          <a:p>
            <a:r>
              <a:rPr lang="en-AU" dirty="0" smtClean="0"/>
              <a:t>Clustered Forward Shading [4]</a:t>
            </a:r>
            <a:endParaRPr lang="en-AU" dirty="0"/>
          </a:p>
        </p:txBody>
      </p:sp>
      <p:sp>
        <p:nvSpPr>
          <p:cNvPr id="58" name="Rectangle 3"/>
          <p:cNvSpPr>
            <a:spLocks noGrp="1" noChangeArrowheads="1"/>
          </p:cNvSpPr>
          <p:nvPr>
            <p:ph idx="1"/>
          </p:nvPr>
        </p:nvSpPr>
        <p:spPr/>
        <p:txBody>
          <a:bodyPr/>
          <a:lstStyle/>
          <a:p>
            <a:r>
              <a:rPr lang="sv-SE" dirty="0" smtClean="0"/>
              <a:t>Pre-geometry pass.</a:t>
            </a:r>
          </a:p>
          <a:p>
            <a:r>
              <a:rPr lang="sv-SE" dirty="0" smtClean="0"/>
              <a:t>Flag used clusters.</a:t>
            </a:r>
          </a:p>
          <a:p>
            <a:pPr lvl="1"/>
            <a:r>
              <a:rPr lang="sv-SE" dirty="0" smtClean="0"/>
              <a:t>Side effect in </a:t>
            </a:r>
            <a:br>
              <a:rPr lang="sv-SE" dirty="0" smtClean="0"/>
            </a:br>
            <a:r>
              <a:rPr lang="sv-SE" dirty="0" smtClean="0"/>
              <a:t>fragment shader.	</a:t>
            </a:r>
          </a:p>
          <a:p>
            <a:pPr lvl="1"/>
            <a:r>
              <a:rPr lang="sv-SE" dirty="0" smtClean="0"/>
              <a:t>Set cell in </a:t>
            </a:r>
            <a:br>
              <a:rPr lang="sv-SE" dirty="0" smtClean="0"/>
            </a:br>
            <a:r>
              <a:rPr lang="sv-SE" dirty="0" smtClean="0"/>
              <a:t>grid to one.</a:t>
            </a:r>
          </a:p>
          <a:p>
            <a:pPr lvl="1"/>
            <a:endParaRPr lang="en-AU" dirty="0"/>
          </a:p>
        </p:txBody>
      </p:sp>
      <p:sp>
        <p:nvSpPr>
          <p:cNvPr id="41" name="Oval 40"/>
          <p:cNvSpPr/>
          <p:nvPr/>
        </p:nvSpPr>
        <p:spPr>
          <a:xfrm>
            <a:off x="5068093" y="2143120"/>
            <a:ext cx="381994" cy="1518058"/>
          </a:xfrm>
          <a:prstGeom prst="ellipse">
            <a:avLst/>
          </a:prstGeom>
          <a:gradFill>
            <a:gsLst>
              <a:gs pos="0">
                <a:srgbClr val="C00000">
                  <a:alpha val="34000"/>
                </a:srgbClr>
              </a:gs>
              <a:gs pos="100000">
                <a:srgbClr val="FF0000">
                  <a:alpha val="51000"/>
                </a:srgbClr>
              </a:gs>
            </a:gsLst>
          </a:gradFill>
        </p:spPr>
        <p:style>
          <a:lnRef idx="0">
            <a:schemeClr val="accent2"/>
          </a:lnRef>
          <a:fillRef idx="3">
            <a:schemeClr val="accent2"/>
          </a:fillRef>
          <a:effectRef idx="3">
            <a:schemeClr val="accent2"/>
          </a:effectRef>
          <a:fontRef idx="minor">
            <a:schemeClr val="lt1"/>
          </a:fontRef>
        </p:style>
        <p:txBody>
          <a:bodyPr lIns="114300" tIns="57150" rIns="114300" bIns="57150" rtlCol="0" anchor="ctr"/>
          <a:lstStyle/>
          <a:p>
            <a:pPr algn="ctr"/>
            <a:endParaRPr lang="en-US"/>
          </a:p>
        </p:txBody>
      </p:sp>
      <p:sp>
        <p:nvSpPr>
          <p:cNvPr id="42" name="Rectangle 41"/>
          <p:cNvSpPr/>
          <p:nvPr/>
        </p:nvSpPr>
        <p:spPr>
          <a:xfrm>
            <a:off x="8324289" y="1470617"/>
            <a:ext cx="152568" cy="199096"/>
          </a:xfrm>
          <a:prstGeom prst="rect">
            <a:avLst/>
          </a:prstGeom>
          <a:solidFill>
            <a:srgbClr val="C00000"/>
          </a:solidFill>
          <a:ln>
            <a:solidFill>
              <a:srgbClr val="C00000"/>
            </a:solidFill>
          </a:ln>
        </p:spPr>
        <p:style>
          <a:lnRef idx="0">
            <a:schemeClr val="accent2"/>
          </a:lnRef>
          <a:fillRef idx="3">
            <a:schemeClr val="accent2"/>
          </a:fillRef>
          <a:effectRef idx="3">
            <a:schemeClr val="accent2"/>
          </a:effectRef>
          <a:fontRef idx="minor">
            <a:schemeClr val="lt1"/>
          </a:fontRef>
        </p:style>
        <p:txBody>
          <a:bodyPr lIns="114300" tIns="57150" rIns="114300" bIns="57150" rtlCol="0" anchor="ctr"/>
          <a:lstStyle/>
          <a:p>
            <a:pPr algn="ctr" defTabSz="1143000">
              <a:defRPr/>
            </a:pPr>
            <a:endParaRPr lang="en-US" kern="0">
              <a:solidFill>
                <a:sysClr val="window" lastClr="FFFFFF"/>
              </a:solidFill>
              <a:latin typeface="Corbel"/>
            </a:endParaRPr>
          </a:p>
        </p:txBody>
      </p:sp>
    </p:spTree>
    <p:extLst>
      <p:ext uri="{BB962C8B-B14F-4D97-AF65-F5344CB8AC3E}">
        <p14:creationId xmlns:p14="http://schemas.microsoft.com/office/powerpoint/2010/main" val="2277866526"/>
      </p:ext>
    </p:extLst>
  </p:cSld>
  <p:clrMapOvr>
    <a:masterClrMapping/>
  </p:clrMapOvr>
  <mc:AlternateContent xmlns:mc="http://schemas.openxmlformats.org/markup-compatibility/2006" xmlns:p14="http://schemas.microsoft.com/office/powerpoint/2010/main">
    <mc:Choice Requires="p14">
      <p:transition p14:dur="250" advTm="77">
        <p:fade/>
      </p:transition>
    </mc:Choice>
    <mc:Fallback xmlns="">
      <p:transition advTm="77">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7374" y="782764"/>
            <a:ext cx="6969252" cy="3922586"/>
          </a:xfrm>
          <a:prstGeom prst="rect">
            <a:avLst/>
          </a:prstGeom>
          <a:noFill/>
        </p:spPr>
      </p:pic>
      <p:sp>
        <p:nvSpPr>
          <p:cNvPr id="4" name="Title 3"/>
          <p:cNvSpPr>
            <a:spLocks noGrp="1"/>
          </p:cNvSpPr>
          <p:nvPr>
            <p:ph type="title"/>
          </p:nvPr>
        </p:nvSpPr>
        <p:spPr/>
        <p:txBody>
          <a:bodyPr/>
          <a:lstStyle/>
          <a:p>
            <a:r>
              <a:rPr lang="en-AU" smtClean="0"/>
              <a:t>Clustered Forward – Performance</a:t>
            </a:r>
            <a:endParaRPr lang="en-AU" dirty="0"/>
          </a:p>
        </p:txBody>
      </p:sp>
      <p:sp>
        <p:nvSpPr>
          <p:cNvPr id="6" name="Content Placeholder 2"/>
          <p:cNvSpPr txBox="1">
            <a:spLocks/>
          </p:cNvSpPr>
          <p:nvPr/>
        </p:nvSpPr>
        <p:spPr>
          <a:xfrm>
            <a:off x="762000" y="895350"/>
            <a:ext cx="3124200" cy="3200400"/>
          </a:xfrm>
          <a:prstGeom prst="rect">
            <a:avLst/>
          </a:prstGeom>
          <a:solidFill>
            <a:srgbClr val="000000">
              <a:alpha val="40000"/>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err="1"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Crytek</a:t>
            </a:r>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AU" b="1" spc="50" dirty="0" err="1"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Sponza</a:t>
            </a:r>
            <a:endPar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pPr lvl="1"/>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Transparent Bubbles</a:t>
            </a:r>
          </a:p>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1k Lights</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CSAA</a:t>
            </a:r>
          </a:p>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2.2x Overdraw</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019153418"/>
      </p:ext>
    </p:extLst>
  </p:cSld>
  <p:clrMapOvr>
    <a:masterClrMapping/>
  </p:clrMapOvr>
  <mc:AlternateContent xmlns:mc="http://schemas.openxmlformats.org/markup-compatibility/2006" xmlns:p14="http://schemas.microsoft.com/office/powerpoint/2010/main">
    <mc:Choice Requires="p14">
      <p:transition p14:dur="250" advTm="17129">
        <p:fade/>
      </p:transition>
    </mc:Choice>
    <mc:Fallback xmlns="">
      <p:transition advTm="17129">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7374" y="782764"/>
            <a:ext cx="6969254" cy="3922586"/>
          </a:xfrm>
          <a:prstGeom prst="rect">
            <a:avLst/>
          </a:prstGeom>
          <a:noFill/>
        </p:spPr>
      </p:pic>
      <p:sp>
        <p:nvSpPr>
          <p:cNvPr id="4" name="Title 3"/>
          <p:cNvSpPr>
            <a:spLocks noGrp="1"/>
          </p:cNvSpPr>
          <p:nvPr>
            <p:ph type="title"/>
          </p:nvPr>
        </p:nvSpPr>
        <p:spPr/>
        <p:txBody>
          <a:bodyPr/>
          <a:lstStyle/>
          <a:p>
            <a:r>
              <a:rPr lang="en-AU" dirty="0" smtClean="0"/>
              <a:t>Clustered Forward – Performance</a:t>
            </a:r>
            <a:endParaRPr lang="en-AU" dirty="0"/>
          </a:p>
        </p:txBody>
      </p:sp>
      <p:sp>
        <p:nvSpPr>
          <p:cNvPr id="6" name="Content Placeholder 2"/>
          <p:cNvSpPr txBox="1">
            <a:spLocks/>
          </p:cNvSpPr>
          <p:nvPr/>
        </p:nvSpPr>
        <p:spPr>
          <a:xfrm>
            <a:off x="762000" y="895349"/>
            <a:ext cx="4191000" cy="2057401"/>
          </a:xfrm>
          <a:prstGeom prst="rect">
            <a:avLst/>
          </a:prstGeom>
          <a:solidFill>
            <a:srgbClr val="000000">
              <a:alpha val="40000"/>
            </a:srgbClr>
          </a:solidFill>
          <a:ln>
            <a:noFill/>
          </a:ln>
        </p:spPr>
        <p:style>
          <a:lnRef idx="1">
            <a:schemeClr val="accent3"/>
          </a:lnRef>
          <a:fillRef idx="2">
            <a:schemeClr val="accent3"/>
          </a:fillRef>
          <a:effectRef idx="1">
            <a:schemeClr val="accent3"/>
          </a:effectRef>
          <a:fontRef idx="minor">
            <a:schemeClr val="dk1"/>
          </a:fontRef>
        </p:style>
        <p:txBody>
          <a:bodyPr vert="horz" lIns="81639" tIns="40819" rIns="81639" bIns="40819" rtlCol="0">
            <a:normAutofit fontScale="92500" lnSpcReduction="20000"/>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Tiled Deferred</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Edge Detection</a:t>
            </a:r>
          </a:p>
          <a:p>
            <a:pPr lvl="1"/>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Single sample shading</a:t>
            </a:r>
          </a:p>
          <a:p>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No Overdraw</a:t>
            </a:r>
          </a:p>
          <a:p>
            <a:pPr lvl="1"/>
            <a:r>
              <a:rPr lang="en-AU"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Deferred = Single layer</a:t>
            </a:r>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a:p>
            <a:endParaRPr lang="en-AU"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281218261"/>
      </p:ext>
    </p:extLst>
  </p:cSld>
  <p:clrMapOvr>
    <a:masterClrMapping/>
  </p:clrMapOvr>
  <mc:AlternateContent xmlns:mc="http://schemas.openxmlformats.org/markup-compatibility/2006" xmlns:p14="http://schemas.microsoft.com/office/powerpoint/2010/main">
    <mc:Choice Requires="p14">
      <p:transition p14:dur="250" advTm="17129">
        <p:fade/>
      </p:transition>
    </mc:Choice>
    <mc:Fallback xmlns="">
      <p:transition advTm="17129">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Why More Lights?</a:t>
            </a:r>
            <a:endParaRPr lang="en-AU" dirty="0"/>
          </a:p>
        </p:txBody>
      </p:sp>
      <p:sp>
        <p:nvSpPr>
          <p:cNvPr id="3" name="Content Placeholder 2"/>
          <p:cNvSpPr>
            <a:spLocks noGrp="1"/>
          </p:cNvSpPr>
          <p:nvPr>
            <p:ph idx="1"/>
          </p:nvPr>
        </p:nvSpPr>
        <p:spPr/>
        <p:txBody>
          <a:bodyPr/>
          <a:lstStyle/>
          <a:p>
            <a:pPr lvl="0"/>
            <a:r>
              <a:rPr lang="en-AU" dirty="0" smtClean="0"/>
              <a:t>Global Illumination</a:t>
            </a:r>
          </a:p>
          <a:p>
            <a:pPr lvl="1"/>
            <a:r>
              <a:rPr lang="en-AU" dirty="0" smtClean="0"/>
              <a:t>Virtual Point Lights</a:t>
            </a:r>
          </a:p>
          <a:p>
            <a:pPr lvl="1"/>
            <a:r>
              <a:rPr lang="en-AU" dirty="0" smtClean="0"/>
              <a:t>Photon Splatting</a:t>
            </a:r>
          </a:p>
          <a:p>
            <a:pPr lvl="0"/>
            <a:r>
              <a:rPr lang="en-AU" dirty="0" smtClean="0"/>
              <a:t>Complex Lights</a:t>
            </a:r>
          </a:p>
          <a:p>
            <a:pPr lvl="1"/>
            <a:r>
              <a:rPr lang="en-AU" dirty="0" smtClean="0"/>
              <a:t>Area / Volume</a:t>
            </a:r>
          </a:p>
          <a:p>
            <a:pPr lvl="0"/>
            <a:endParaRPr lang="en-AU" dirty="0" smtClean="0"/>
          </a:p>
          <a:p>
            <a:pPr lvl="1"/>
            <a:endParaRPr lang="en-AU" dirty="0" smtClean="0"/>
          </a:p>
          <a:p>
            <a:pPr lvl="1"/>
            <a:endParaRPr lang="en-AU" dirty="0" smtClean="0"/>
          </a:p>
          <a:p>
            <a:pPr lvl="1"/>
            <a:endParaRPr lang="en-AU" dirty="0" smtClean="0"/>
          </a:p>
          <a:p>
            <a:endParaRPr lang="en-AU" dirty="0"/>
          </a:p>
        </p:txBody>
      </p:sp>
      <p:pic>
        <p:nvPicPr>
          <p:cNvPr id="4"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148064" y="1047750"/>
            <a:ext cx="360040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48064" y="1047750"/>
            <a:ext cx="36004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AU" dirty="0" smtClean="0"/>
              <a:t>Photon Splatting, 739k photons [2]</a:t>
            </a:r>
            <a:endParaRPr lang="en-AU" dirty="0"/>
          </a:p>
        </p:txBody>
      </p:sp>
    </p:spTree>
    <p:extLst>
      <p:ext uri="{BB962C8B-B14F-4D97-AF65-F5344CB8AC3E}">
        <p14:creationId xmlns:p14="http://schemas.microsoft.com/office/powerpoint/2010/main" val="4124205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smtClean="0"/>
              <a:t>Clustered Forward – Performance</a:t>
            </a:r>
            <a:endParaRPr lang="en-AU" dirty="0"/>
          </a:p>
        </p:txBody>
      </p:sp>
      <p:sp>
        <p:nvSpPr>
          <p:cNvPr id="5124" name="Rectangle 3"/>
          <p:cNvSpPr>
            <a:spLocks noGrp="1" noChangeArrowheads="1"/>
          </p:cNvSpPr>
          <p:nvPr>
            <p:ph idx="1"/>
          </p:nvPr>
        </p:nvSpPr>
        <p:spPr/>
        <p:txBody>
          <a:bodyPr/>
          <a:lstStyle/>
          <a:p>
            <a:r>
              <a:rPr lang="en-AU" dirty="0" smtClean="0"/>
              <a:t>1024 lights</a:t>
            </a:r>
          </a:p>
          <a:p>
            <a:r>
              <a:rPr lang="en-AU" dirty="0" smtClean="0"/>
              <a:t>CSAA</a:t>
            </a:r>
          </a:p>
          <a:p>
            <a:r>
              <a:rPr lang="en-AU" dirty="0" smtClean="0"/>
              <a:t>Clustered </a:t>
            </a:r>
          </a:p>
          <a:p>
            <a:pPr lvl="1"/>
            <a:r>
              <a:rPr lang="en-AU" dirty="0" smtClean="0"/>
              <a:t>125 to 142 FPS</a:t>
            </a:r>
          </a:p>
          <a:p>
            <a:r>
              <a:rPr lang="en-AU" dirty="0" smtClean="0"/>
              <a:t>Tiled</a:t>
            </a:r>
          </a:p>
          <a:p>
            <a:pPr lvl="1"/>
            <a:r>
              <a:rPr lang="en-AU" dirty="0" smtClean="0"/>
              <a:t>66 to 217 FPS</a:t>
            </a:r>
          </a:p>
          <a:p>
            <a:pPr lvl="1"/>
            <a:endParaRPr lang="en-AU" dirty="0" smtClean="0"/>
          </a:p>
          <a:p>
            <a:endParaRPr lang="en-AU" dirty="0" smtClean="0"/>
          </a:p>
          <a:p>
            <a:pPr lvl="1"/>
            <a:endParaRPr lang="en-US" dirty="0" smtClean="0"/>
          </a:p>
          <a:p>
            <a:endParaRPr lang="en-AU" dirty="0" smtClean="0"/>
          </a:p>
          <a:p>
            <a:pPr lvl="1"/>
            <a:endParaRPr lang="en-AU" dirty="0" smtClean="0"/>
          </a:p>
        </p:txBody>
      </p:sp>
      <p:graphicFrame>
        <p:nvGraphicFramePr>
          <p:cNvPr id="8" name="Chart 7"/>
          <p:cNvGraphicFramePr>
            <a:graphicFrameLocks/>
          </p:cNvGraphicFramePr>
          <p:nvPr>
            <p:extLst>
              <p:ext uri="{D42A27DB-BD31-4B8C-83A1-F6EECF244321}">
                <p14:modId xmlns:p14="http://schemas.microsoft.com/office/powerpoint/2010/main" val="1030213550"/>
              </p:ext>
            </p:extLst>
          </p:nvPr>
        </p:nvGraphicFramePr>
        <p:xfrm>
          <a:off x="3048000" y="656954"/>
          <a:ext cx="5657161" cy="39721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00765228"/>
      </p:ext>
    </p:extLst>
  </p:cSld>
  <p:clrMapOvr>
    <a:masterClrMapping/>
  </p:clrMapOvr>
  <mc:AlternateContent xmlns:mc="http://schemas.openxmlformats.org/markup-compatibility/2006" xmlns:p14="http://schemas.microsoft.com/office/powerpoint/2010/main">
    <mc:Choice Requires="p14">
      <p:transition p14:dur="250" advTm="17129">
        <p:fade/>
      </p:transition>
    </mc:Choice>
    <mc:Fallback xmlns="">
      <p:transition advTm="17129">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Clustered Shading - Summary </a:t>
            </a:r>
            <a:endParaRPr lang="en-AU" dirty="0"/>
          </a:p>
        </p:txBody>
      </p:sp>
      <p:sp>
        <p:nvSpPr>
          <p:cNvPr id="3" name="Content Placeholder 2"/>
          <p:cNvSpPr>
            <a:spLocks noGrp="1"/>
          </p:cNvSpPr>
          <p:nvPr>
            <p:ph idx="1"/>
          </p:nvPr>
        </p:nvSpPr>
        <p:spPr/>
        <p:txBody>
          <a:bodyPr>
            <a:normAutofit lnSpcReduction="10000"/>
          </a:bodyPr>
          <a:lstStyle/>
          <a:p>
            <a:r>
              <a:rPr lang="en-AU" dirty="0" smtClean="0"/>
              <a:t>High performance</a:t>
            </a:r>
          </a:p>
          <a:p>
            <a:r>
              <a:rPr lang="en-AU" dirty="0" smtClean="0"/>
              <a:t>Low view dependence</a:t>
            </a:r>
          </a:p>
          <a:p>
            <a:r>
              <a:rPr lang="en-AU" dirty="0" smtClean="0"/>
              <a:t>Good worst-case performance</a:t>
            </a:r>
          </a:p>
          <a:p>
            <a:r>
              <a:rPr lang="en-AU" dirty="0" smtClean="0"/>
              <a:t>Fully Dynamic</a:t>
            </a:r>
          </a:p>
          <a:p>
            <a:r>
              <a:rPr lang="en-AU" dirty="0" smtClean="0"/>
              <a:t>Supports transparency</a:t>
            </a:r>
          </a:p>
          <a:p>
            <a:r>
              <a:rPr lang="en-AU" dirty="0" smtClean="0"/>
              <a:t>Forward / Deferred, or both</a:t>
            </a:r>
          </a:p>
          <a:p>
            <a:r>
              <a:rPr lang="en-AU" dirty="0" smtClean="0"/>
              <a:t>Practical?</a:t>
            </a:r>
          </a:p>
          <a:p>
            <a:pPr lvl="1"/>
            <a:r>
              <a:rPr lang="en-AU" dirty="0" smtClean="0"/>
              <a:t>Let’s ask Emil</a:t>
            </a:r>
          </a:p>
          <a:p>
            <a:endParaRPr lang="en-AU" dirty="0" smtClean="0"/>
          </a:p>
          <a:p>
            <a:endParaRPr lang="en-AU" dirty="0"/>
          </a:p>
        </p:txBody>
      </p:sp>
    </p:spTree>
    <p:extLst>
      <p:ext uri="{BB962C8B-B14F-4D97-AF65-F5344CB8AC3E}">
        <p14:creationId xmlns:p14="http://schemas.microsoft.com/office/powerpoint/2010/main" val="33845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References</a:t>
            </a:r>
            <a:endParaRPr lang="en-AU" dirty="0"/>
          </a:p>
        </p:txBody>
      </p:sp>
      <p:sp>
        <p:nvSpPr>
          <p:cNvPr id="3" name="Content Placeholder 2"/>
          <p:cNvSpPr>
            <a:spLocks noGrp="1"/>
          </p:cNvSpPr>
          <p:nvPr>
            <p:ph idx="1"/>
          </p:nvPr>
        </p:nvSpPr>
        <p:spPr/>
        <p:txBody>
          <a:bodyPr>
            <a:noAutofit/>
          </a:bodyPr>
          <a:lstStyle/>
          <a:p>
            <a:pPr marL="118872" indent="0">
              <a:buNone/>
            </a:pPr>
            <a:r>
              <a:rPr lang="en-AU" sz="2000" dirty="0" smtClean="0"/>
              <a:t>[1] 	</a:t>
            </a:r>
            <a:r>
              <a:rPr lang="en-AU" sz="2000" dirty="0"/>
              <a:t>Multi-Image Based Photon Tracing for Interactive Global </a:t>
            </a:r>
            <a:r>
              <a:rPr lang="en-AU" sz="2000" dirty="0" smtClean="0"/>
              <a:t>	Illumination </a:t>
            </a:r>
            <a:r>
              <a:rPr lang="en-AU" sz="2000" dirty="0"/>
              <a:t>of Dynamic </a:t>
            </a:r>
            <a:r>
              <a:rPr lang="en-AU" sz="2000" dirty="0" smtClean="0"/>
              <a:t>Scenes, Yao et. al. 2010</a:t>
            </a:r>
          </a:p>
          <a:p>
            <a:pPr marL="118872" indent="0">
              <a:buNone/>
            </a:pPr>
            <a:r>
              <a:rPr lang="en-AU" sz="2000" dirty="0" smtClean="0"/>
              <a:t>[</a:t>
            </a:r>
            <a:r>
              <a:rPr lang="en-AU" sz="2000" dirty="0"/>
              <a:t>2] 	Deferred shading techniques using frostbite in  </a:t>
            </a:r>
            <a:r>
              <a:rPr lang="en-AU" sz="2000" dirty="0" smtClean="0"/>
              <a:t>"</a:t>
            </a:r>
            <a:r>
              <a:rPr lang="en-AU" sz="2000" dirty="0"/>
              <a:t>Battlefield 3" </a:t>
            </a:r>
            <a:r>
              <a:rPr lang="en-AU" sz="2000" dirty="0" smtClean="0"/>
              <a:t>	and </a:t>
            </a:r>
            <a:r>
              <a:rPr lang="en-AU" sz="2000" dirty="0"/>
              <a:t>"Need for Speed the Run</a:t>
            </a:r>
            <a:r>
              <a:rPr lang="en-AU" sz="2000" dirty="0" smtClean="0"/>
              <a:t>“, Ferrier and	Coffin. 2011</a:t>
            </a:r>
            <a:endParaRPr lang="en-AU" sz="2000" dirty="0"/>
          </a:p>
          <a:p>
            <a:pPr marL="118872" indent="0">
              <a:buNone/>
            </a:pPr>
            <a:r>
              <a:rPr lang="en-AU" sz="2000" dirty="0" smtClean="0"/>
              <a:t>[3]	Clustered Deferred and Forward Shading, Olsson et.al. 2012</a:t>
            </a:r>
          </a:p>
          <a:p>
            <a:pPr marL="118872" indent="0">
              <a:buNone/>
            </a:pPr>
            <a:r>
              <a:rPr lang="en-AU" sz="2000" dirty="0" smtClean="0"/>
              <a:t>[4]	Tiled and Clustered Forward Shading, Olsson et.al. 2012</a:t>
            </a:r>
          </a:p>
          <a:p>
            <a:pPr marL="118872" indent="0">
              <a:buNone/>
            </a:pPr>
            <a:endParaRPr lang="en-AU" sz="2000" dirty="0"/>
          </a:p>
          <a:p>
            <a:pPr marL="118872" indent="0">
              <a:buNone/>
            </a:pPr>
            <a:endParaRPr lang="en-AU" sz="2000" dirty="0" smtClean="0"/>
          </a:p>
          <a:p>
            <a:pPr marL="118872" indent="0">
              <a:buNone/>
            </a:pPr>
            <a:r>
              <a:rPr lang="en-AU" sz="2000" dirty="0" smtClean="0"/>
              <a:t>Demo implementation with source: </a:t>
            </a:r>
            <a:r>
              <a:rPr lang="sv-SE" sz="2000" dirty="0" smtClean="0">
                <a:hlinkClick r:id="rId2"/>
              </a:rPr>
              <a:t>http</a:t>
            </a:r>
            <a:r>
              <a:rPr lang="sv-SE" sz="2000" dirty="0">
                <a:hlinkClick r:id="rId2"/>
              </a:rPr>
              <a:t>://www.cse.chalmers.se</a:t>
            </a:r>
            <a:r>
              <a:rPr lang="sv-SE" sz="2000" dirty="0" smtClean="0">
                <a:hlinkClick r:id="rId2"/>
              </a:rPr>
              <a:t>/~olaolss</a:t>
            </a:r>
            <a:endParaRPr lang="en-AU" sz="1800" dirty="0"/>
          </a:p>
        </p:txBody>
      </p:sp>
    </p:spTree>
    <p:extLst>
      <p:ext uri="{BB962C8B-B14F-4D97-AF65-F5344CB8AC3E}">
        <p14:creationId xmlns:p14="http://schemas.microsoft.com/office/powerpoint/2010/main" val="549050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The Cluster Advantage</a:t>
            </a:r>
            <a:endParaRPr lang="en-US" dirty="0"/>
          </a:p>
        </p:txBody>
      </p:sp>
      <p:sp>
        <p:nvSpPr>
          <p:cNvPr id="39939" name="Rectangle 3"/>
          <p:cNvSpPr>
            <a:spLocks noGrp="1" noChangeArrowheads="1"/>
          </p:cNvSpPr>
          <p:nvPr>
            <p:ph idx="1"/>
          </p:nvPr>
        </p:nvSpPr>
        <p:spPr/>
        <p:txBody>
          <a:bodyPr/>
          <a:lstStyle/>
          <a:p>
            <a:r>
              <a:rPr lang="sv-SE" dirty="0" smtClean="0"/>
              <a:t>Fast voxelization of samples</a:t>
            </a:r>
          </a:p>
          <a:p>
            <a:pPr lvl="1"/>
            <a:r>
              <a:rPr lang="sv-SE" dirty="0" smtClean="0"/>
              <a:t>Shadows?!</a:t>
            </a:r>
          </a:p>
          <a:p>
            <a:pPr lvl="1"/>
            <a:r>
              <a:rPr lang="sv-SE" dirty="0" smtClean="0"/>
              <a:t>Starting points for </a:t>
            </a:r>
            <a:br>
              <a:rPr lang="sv-SE" dirty="0" smtClean="0"/>
            </a:br>
            <a:r>
              <a:rPr lang="sv-SE" dirty="0" smtClean="0"/>
              <a:t>cone tracing?</a:t>
            </a:r>
          </a:p>
          <a:p>
            <a:pPr lvl="1"/>
            <a:r>
              <a:rPr lang="sv-SE" dirty="0" smtClean="0"/>
              <a:t>Approximate </a:t>
            </a:r>
            <a:br>
              <a:rPr lang="sv-SE" dirty="0" smtClean="0"/>
            </a:br>
            <a:r>
              <a:rPr lang="sv-SE" dirty="0" smtClean="0"/>
              <a:t>shading?</a:t>
            </a:r>
          </a:p>
          <a:p>
            <a:pPr lvl="1"/>
            <a:r>
              <a:rPr lang="sv-SE" dirty="0" smtClean="0"/>
              <a:t>Adaptive shading?</a:t>
            </a:r>
          </a:p>
          <a:p>
            <a:pPr lvl="1"/>
            <a:r>
              <a:rPr lang="sv-SE" dirty="0" smtClean="0"/>
              <a:t>Other uses?</a:t>
            </a:r>
          </a:p>
          <a:p>
            <a:pPr lvl="1"/>
            <a:endParaRPr lang="sv-SE" dirty="0" smtClean="0"/>
          </a:p>
          <a:p>
            <a:endParaRPr lang="sv-SE" dirty="0" smtClean="0"/>
          </a:p>
          <a:p>
            <a:endParaRPr lang="sv-SE" dirty="0" smtClean="0"/>
          </a:p>
          <a:p>
            <a:pPr lvl="1"/>
            <a:endParaRPr lang="en-AU" dirty="0"/>
          </a:p>
        </p:txBody>
      </p:sp>
    </p:spTree>
    <p:extLst>
      <p:ext uri="{BB962C8B-B14F-4D97-AF65-F5344CB8AC3E}">
        <p14:creationId xmlns:p14="http://schemas.microsoft.com/office/powerpoint/2010/main" val="3483882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Why More Lights?</a:t>
            </a:r>
            <a:endParaRPr lang="en-AU" dirty="0"/>
          </a:p>
        </p:txBody>
      </p:sp>
      <p:sp>
        <p:nvSpPr>
          <p:cNvPr id="3" name="Content Placeholder 2"/>
          <p:cNvSpPr>
            <a:spLocks noGrp="1"/>
          </p:cNvSpPr>
          <p:nvPr>
            <p:ph idx="1"/>
          </p:nvPr>
        </p:nvSpPr>
        <p:spPr/>
        <p:txBody>
          <a:bodyPr/>
          <a:lstStyle/>
          <a:p>
            <a:r>
              <a:rPr lang="en-AU" smtClean="0"/>
              <a:t>Artistic Freedom</a:t>
            </a:r>
          </a:p>
          <a:p>
            <a:pPr lvl="1"/>
            <a:r>
              <a:rPr lang="en-AU" smtClean="0"/>
              <a:t>Lighting </a:t>
            </a:r>
            <a:br>
              <a:rPr lang="en-AU" smtClean="0"/>
            </a:br>
            <a:r>
              <a:rPr lang="en-AU" smtClean="0"/>
              <a:t>design.</a:t>
            </a:r>
          </a:p>
          <a:p>
            <a:endParaRPr lang="en-AU" dirty="0"/>
          </a:p>
        </p:txBody>
      </p:sp>
      <p:pic>
        <p:nvPicPr>
          <p:cNvPr id="1026" name="Picture 2" descr="http://img.brothersoft.com/screenshots/softimage/n/need_for_speed-_the_run_e3_2011_gameplay_trailer-457969-130743669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645682"/>
            <a:ext cx="5441652" cy="30603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76600" y="1276350"/>
            <a:ext cx="544165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AU" dirty="0" smtClean="0"/>
              <a:t>Need For Speed: The Run, ~2600 lights [1]</a:t>
            </a:r>
            <a:endParaRPr lang="en-AU" dirty="0"/>
          </a:p>
        </p:txBody>
      </p:sp>
    </p:spTree>
    <p:extLst>
      <p:ext uri="{BB962C8B-B14F-4D97-AF65-F5344CB8AC3E}">
        <p14:creationId xmlns:p14="http://schemas.microsoft.com/office/powerpoint/2010/main" val="2811181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Why More Lights?</a:t>
            </a:r>
            <a:endParaRPr lang="en-AU" dirty="0"/>
          </a:p>
        </p:txBody>
      </p:sp>
      <p:sp>
        <p:nvSpPr>
          <p:cNvPr id="3" name="Content Placeholder 2"/>
          <p:cNvSpPr>
            <a:spLocks noGrp="1"/>
          </p:cNvSpPr>
          <p:nvPr>
            <p:ph idx="1"/>
          </p:nvPr>
        </p:nvSpPr>
        <p:spPr/>
        <p:txBody>
          <a:bodyPr/>
          <a:lstStyle/>
          <a:p>
            <a:r>
              <a:rPr lang="en-AU" smtClean="0"/>
              <a:t>Dynamic Effects</a:t>
            </a:r>
          </a:p>
          <a:p>
            <a:pPr lvl="1"/>
            <a:r>
              <a:rPr lang="en-AU" smtClean="0"/>
              <a:t>Explosions</a:t>
            </a:r>
          </a:p>
          <a:p>
            <a:pPr lvl="1"/>
            <a:r>
              <a:rPr lang="en-AU" smtClean="0"/>
              <a:t>Particle Effects</a:t>
            </a:r>
          </a:p>
          <a:p>
            <a:pPr lvl="1"/>
            <a:r>
              <a:rPr lang="en-AU" smtClean="0"/>
              <a:t>Laser</a:t>
            </a:r>
          </a:p>
          <a:p>
            <a:pPr lvl="1"/>
            <a:r>
              <a:rPr lang="en-AU" smtClean="0"/>
              <a:t>Torches</a:t>
            </a:r>
          </a:p>
          <a:p>
            <a:pPr lvl="1"/>
            <a:r>
              <a:rPr lang="en-AU" smtClean="0"/>
              <a:t>Etc.</a:t>
            </a:r>
          </a:p>
          <a:p>
            <a:pPr lvl="1"/>
            <a:endParaRPr lang="en-AU" dirty="0"/>
          </a:p>
        </p:txBody>
      </p:sp>
      <p:pic>
        <p:nvPicPr>
          <p:cNvPr id="30" name="Picture 4" descr="http://media.pcgamer.com/files/2011/01/SC2-mods-Marine-Arena.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389344" y="1721638"/>
            <a:ext cx="5249943" cy="294509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3384104" y="1345069"/>
            <a:ext cx="5255183"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AU" dirty="0" err="1" smtClean="0"/>
              <a:t>Starcraft</a:t>
            </a:r>
            <a:r>
              <a:rPr lang="en-AU" dirty="0" smtClean="0"/>
              <a:t> 2 [Blizzard 2010]</a:t>
            </a:r>
          </a:p>
        </p:txBody>
      </p:sp>
      <p:sp>
        <p:nvSpPr>
          <p:cNvPr id="32" name="Oval 31"/>
          <p:cNvSpPr/>
          <p:nvPr/>
        </p:nvSpPr>
        <p:spPr>
          <a:xfrm>
            <a:off x="5180142" y="3357212"/>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33" name="Oval 32"/>
          <p:cNvSpPr/>
          <p:nvPr/>
        </p:nvSpPr>
        <p:spPr>
          <a:xfrm>
            <a:off x="6064528" y="2671974"/>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34" name="Oval 33"/>
          <p:cNvSpPr/>
          <p:nvPr/>
        </p:nvSpPr>
        <p:spPr>
          <a:xfrm>
            <a:off x="3808295" y="4172727"/>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35" name="Oval 34"/>
          <p:cNvSpPr/>
          <p:nvPr/>
        </p:nvSpPr>
        <p:spPr>
          <a:xfrm>
            <a:off x="4837293" y="3573906"/>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36" name="Oval 35"/>
          <p:cNvSpPr/>
          <p:nvPr/>
        </p:nvSpPr>
        <p:spPr>
          <a:xfrm>
            <a:off x="4734011" y="3903846"/>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37" name="Oval 36"/>
          <p:cNvSpPr/>
          <p:nvPr/>
        </p:nvSpPr>
        <p:spPr>
          <a:xfrm>
            <a:off x="8177503" y="3326706"/>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38" name="Oval 37"/>
          <p:cNvSpPr/>
          <p:nvPr/>
        </p:nvSpPr>
        <p:spPr>
          <a:xfrm>
            <a:off x="8310949" y="2951517"/>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39" name="Oval 38"/>
          <p:cNvSpPr/>
          <p:nvPr/>
        </p:nvSpPr>
        <p:spPr>
          <a:xfrm>
            <a:off x="7423612" y="3625006"/>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40" name="Oval 39"/>
          <p:cNvSpPr/>
          <p:nvPr/>
        </p:nvSpPr>
        <p:spPr>
          <a:xfrm>
            <a:off x="8156384" y="4234681"/>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41" name="Oval 40"/>
          <p:cNvSpPr/>
          <p:nvPr/>
        </p:nvSpPr>
        <p:spPr>
          <a:xfrm>
            <a:off x="6321778" y="2415774"/>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42" name="Oval 41"/>
          <p:cNvSpPr/>
          <p:nvPr/>
        </p:nvSpPr>
        <p:spPr>
          <a:xfrm>
            <a:off x="6836277" y="2550857"/>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43" name="Oval 42"/>
          <p:cNvSpPr/>
          <p:nvPr/>
        </p:nvSpPr>
        <p:spPr>
          <a:xfrm>
            <a:off x="5757065" y="2295824"/>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44" name="Oval 43"/>
          <p:cNvSpPr/>
          <p:nvPr/>
        </p:nvSpPr>
        <p:spPr>
          <a:xfrm>
            <a:off x="5429847" y="2641311"/>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45" name="Oval 44"/>
          <p:cNvSpPr/>
          <p:nvPr/>
        </p:nvSpPr>
        <p:spPr>
          <a:xfrm>
            <a:off x="5256318" y="2211056"/>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46" name="Oval 45"/>
          <p:cNvSpPr/>
          <p:nvPr/>
        </p:nvSpPr>
        <p:spPr>
          <a:xfrm>
            <a:off x="5687096" y="2914745"/>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47" name="Oval 46"/>
          <p:cNvSpPr/>
          <p:nvPr/>
        </p:nvSpPr>
        <p:spPr>
          <a:xfrm>
            <a:off x="4541512" y="2142339"/>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48" name="Oval 47"/>
          <p:cNvSpPr/>
          <p:nvPr/>
        </p:nvSpPr>
        <p:spPr>
          <a:xfrm>
            <a:off x="4965881" y="1716061"/>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49" name="Oval 48"/>
          <p:cNvSpPr/>
          <p:nvPr/>
        </p:nvSpPr>
        <p:spPr>
          <a:xfrm>
            <a:off x="5264726" y="4119860"/>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50" name="Oval 49"/>
          <p:cNvSpPr/>
          <p:nvPr/>
        </p:nvSpPr>
        <p:spPr>
          <a:xfrm>
            <a:off x="4251882" y="3899292"/>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51" name="Oval 50"/>
          <p:cNvSpPr/>
          <p:nvPr/>
        </p:nvSpPr>
        <p:spPr>
          <a:xfrm>
            <a:off x="7823949" y="1847868"/>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52" name="Oval 51"/>
          <p:cNvSpPr/>
          <p:nvPr/>
        </p:nvSpPr>
        <p:spPr>
          <a:xfrm>
            <a:off x="8053699" y="2569259"/>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53" name="Oval 52"/>
          <p:cNvSpPr/>
          <p:nvPr/>
        </p:nvSpPr>
        <p:spPr>
          <a:xfrm>
            <a:off x="8022043" y="2075873"/>
            <a:ext cx="514499" cy="546869"/>
          </a:xfrm>
          <a:prstGeom prst="ellipse">
            <a:avLst/>
          </a:prstGeom>
          <a:noFill/>
          <a:ln w="381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54" name="Oval 53"/>
          <p:cNvSpPr/>
          <p:nvPr/>
        </p:nvSpPr>
        <p:spPr>
          <a:xfrm>
            <a:off x="3561045" y="2484491"/>
            <a:ext cx="1473847" cy="1566574"/>
          </a:xfrm>
          <a:prstGeom prst="ellipse">
            <a:avLst/>
          </a:prstGeom>
          <a:noFill/>
          <a:ln w="38100">
            <a:solidFill>
              <a:srgbClr val="92D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p>
        </p:txBody>
      </p:sp>
      <p:sp>
        <p:nvSpPr>
          <p:cNvPr id="55" name="TextBox 54"/>
          <p:cNvSpPr txBox="1"/>
          <p:nvPr/>
        </p:nvSpPr>
        <p:spPr>
          <a:xfrm>
            <a:off x="7901752" y="1049427"/>
            <a:ext cx="937448"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AU" sz="2400" b="1" dirty="0" smtClean="0"/>
              <a:t>+25</a:t>
            </a:r>
          </a:p>
          <a:p>
            <a:r>
              <a:rPr lang="en-AU" sz="2400" b="1" dirty="0" smtClean="0"/>
              <a:t>lights</a:t>
            </a:r>
            <a:endParaRPr lang="en-AU" sz="2400" b="1" dirty="0"/>
          </a:p>
        </p:txBody>
      </p:sp>
    </p:spTree>
    <p:extLst>
      <p:ext uri="{BB962C8B-B14F-4D97-AF65-F5344CB8AC3E}">
        <p14:creationId xmlns:p14="http://schemas.microsoft.com/office/powerpoint/2010/main" val="134800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
                                        <p:tgtEl>
                                          <p:spTgt spid="33"/>
                                        </p:tgtEl>
                                      </p:cBhvr>
                                    </p:animEffect>
                                  </p:childTnLst>
                                </p:cTn>
                              </p:par>
                            </p:childTnLst>
                          </p:cTn>
                        </p:par>
                        <p:par>
                          <p:cTn id="18" fill="hold">
                            <p:stCondLst>
                              <p:cond delay="100"/>
                            </p:stCondLst>
                            <p:childTnLst>
                              <p:par>
                                <p:cTn id="19" presetID="10"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
                                        <p:tgtEl>
                                          <p:spTgt spid="34"/>
                                        </p:tgtEl>
                                      </p:cBhvr>
                                    </p:animEffect>
                                  </p:childTnLst>
                                </p:cTn>
                              </p:par>
                            </p:childTnLst>
                          </p:cTn>
                        </p:par>
                        <p:par>
                          <p:cTn id="22" fill="hold">
                            <p:stCondLst>
                              <p:cond delay="2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
                                        <p:tgtEl>
                                          <p:spTgt spid="35"/>
                                        </p:tgtEl>
                                      </p:cBhvr>
                                    </p:animEffect>
                                  </p:childTnLst>
                                </p:cTn>
                              </p:par>
                            </p:childTnLst>
                          </p:cTn>
                        </p:par>
                        <p:par>
                          <p:cTn id="26" fill="hold">
                            <p:stCondLst>
                              <p:cond delay="3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
                                        <p:tgtEl>
                                          <p:spTgt spid="36"/>
                                        </p:tgtEl>
                                      </p:cBhvr>
                                    </p:animEffect>
                                  </p:childTnLst>
                                </p:cTn>
                              </p:par>
                            </p:childTnLst>
                          </p:cTn>
                        </p:par>
                        <p:par>
                          <p:cTn id="30" fill="hold">
                            <p:stCondLst>
                              <p:cond delay="400"/>
                            </p:stCondLst>
                            <p:childTnLst>
                              <p:par>
                                <p:cTn id="31" presetID="10" presetClass="entr" presetSubtype="0"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0"/>
                                        <p:tgtEl>
                                          <p:spTgt spid="37"/>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
                                        <p:tgtEl>
                                          <p:spTgt spid="38"/>
                                        </p:tgtEl>
                                      </p:cBhvr>
                                    </p:animEffect>
                                  </p:childTnLst>
                                </p:cTn>
                              </p:par>
                            </p:childTnLst>
                          </p:cTn>
                        </p:par>
                        <p:par>
                          <p:cTn id="38" fill="hold">
                            <p:stCondLst>
                              <p:cond delay="600"/>
                            </p:stCondLst>
                            <p:childTnLst>
                              <p:par>
                                <p:cTn id="39" presetID="10" presetClass="entr" presetSubtype="0"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100"/>
                                        <p:tgtEl>
                                          <p:spTgt spid="39"/>
                                        </p:tgtEl>
                                      </p:cBhvr>
                                    </p:animEffect>
                                  </p:childTnLst>
                                </p:cTn>
                              </p:par>
                            </p:childTnLst>
                          </p:cTn>
                        </p:par>
                        <p:par>
                          <p:cTn id="42" fill="hold">
                            <p:stCondLst>
                              <p:cond delay="700"/>
                            </p:stCondLst>
                            <p:childTnLst>
                              <p:par>
                                <p:cTn id="43" presetID="10"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100"/>
                                        <p:tgtEl>
                                          <p:spTgt spid="40"/>
                                        </p:tgtEl>
                                      </p:cBhvr>
                                    </p:animEffect>
                                  </p:childTnLst>
                                </p:cTn>
                              </p:par>
                            </p:childTnLst>
                          </p:cTn>
                        </p:par>
                        <p:par>
                          <p:cTn id="46" fill="hold">
                            <p:stCondLst>
                              <p:cond delay="800"/>
                            </p:stCondLst>
                            <p:childTnLst>
                              <p:par>
                                <p:cTn id="47" presetID="10"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100"/>
                                        <p:tgtEl>
                                          <p:spTgt spid="41"/>
                                        </p:tgtEl>
                                      </p:cBhvr>
                                    </p:animEffect>
                                  </p:childTnLst>
                                </p:cTn>
                              </p:par>
                            </p:childTnLst>
                          </p:cTn>
                        </p:par>
                        <p:par>
                          <p:cTn id="50" fill="hold">
                            <p:stCondLst>
                              <p:cond delay="900"/>
                            </p:stCondLst>
                            <p:childTnLst>
                              <p:par>
                                <p:cTn id="51" presetID="10" presetClass="entr" presetSubtype="0"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100"/>
                                        <p:tgtEl>
                                          <p:spTgt spid="4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100"/>
                                        <p:tgtEl>
                                          <p:spTgt spid="43"/>
                                        </p:tgtEl>
                                      </p:cBhvr>
                                    </p:animEffect>
                                  </p:childTnLst>
                                </p:cTn>
                              </p:par>
                            </p:childTnLst>
                          </p:cTn>
                        </p:par>
                        <p:par>
                          <p:cTn id="58" fill="hold">
                            <p:stCondLst>
                              <p:cond delay="1100"/>
                            </p:stCondLst>
                            <p:childTnLst>
                              <p:par>
                                <p:cTn id="59" presetID="10" presetClass="entr" presetSubtype="0"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100"/>
                                        <p:tgtEl>
                                          <p:spTgt spid="44"/>
                                        </p:tgtEl>
                                      </p:cBhvr>
                                    </p:animEffect>
                                  </p:childTnLst>
                                </p:cTn>
                              </p:par>
                            </p:childTnLst>
                          </p:cTn>
                        </p:par>
                        <p:par>
                          <p:cTn id="62" fill="hold">
                            <p:stCondLst>
                              <p:cond delay="1200"/>
                            </p:stCondLst>
                            <p:childTnLst>
                              <p:par>
                                <p:cTn id="63" presetID="10" presetClass="entr" presetSubtype="0"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100"/>
                                        <p:tgtEl>
                                          <p:spTgt spid="45"/>
                                        </p:tgtEl>
                                      </p:cBhvr>
                                    </p:animEffect>
                                  </p:childTnLst>
                                </p:cTn>
                              </p:par>
                            </p:childTnLst>
                          </p:cTn>
                        </p:par>
                        <p:par>
                          <p:cTn id="66" fill="hold">
                            <p:stCondLst>
                              <p:cond delay="1300"/>
                            </p:stCondLst>
                            <p:childTnLst>
                              <p:par>
                                <p:cTn id="67" presetID="10" presetClass="entr" presetSubtype="0"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100"/>
                                        <p:tgtEl>
                                          <p:spTgt spid="46"/>
                                        </p:tgtEl>
                                      </p:cBhvr>
                                    </p:animEffect>
                                  </p:childTnLst>
                                </p:cTn>
                              </p:par>
                            </p:childTnLst>
                          </p:cTn>
                        </p:par>
                        <p:par>
                          <p:cTn id="70" fill="hold">
                            <p:stCondLst>
                              <p:cond delay="1400"/>
                            </p:stCondLst>
                            <p:childTnLst>
                              <p:par>
                                <p:cTn id="71" presetID="10" presetClass="entr" presetSubtype="0"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100"/>
                                        <p:tgtEl>
                                          <p:spTgt spid="47"/>
                                        </p:tgtEl>
                                      </p:cBhvr>
                                    </p:animEffect>
                                  </p:childTnLst>
                                </p:cTn>
                              </p:par>
                            </p:childTnLst>
                          </p:cTn>
                        </p:par>
                        <p:par>
                          <p:cTn id="74" fill="hold">
                            <p:stCondLst>
                              <p:cond delay="1500"/>
                            </p:stCondLst>
                            <p:childTnLst>
                              <p:par>
                                <p:cTn id="75" presetID="10" presetClass="entr" presetSubtype="0"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100"/>
                                        <p:tgtEl>
                                          <p:spTgt spid="48"/>
                                        </p:tgtEl>
                                      </p:cBhvr>
                                    </p:animEffect>
                                  </p:childTnLst>
                                </p:cTn>
                              </p:par>
                            </p:childTnLst>
                          </p:cTn>
                        </p:par>
                        <p:par>
                          <p:cTn id="78" fill="hold">
                            <p:stCondLst>
                              <p:cond delay="1600"/>
                            </p:stCondLst>
                            <p:childTnLst>
                              <p:par>
                                <p:cTn id="79" presetID="10" presetClass="entr" presetSubtype="0" fill="hold" grpId="0" nodeType="after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100"/>
                                        <p:tgtEl>
                                          <p:spTgt spid="49"/>
                                        </p:tgtEl>
                                      </p:cBhvr>
                                    </p:animEffect>
                                  </p:childTnLst>
                                </p:cTn>
                              </p:par>
                            </p:childTnLst>
                          </p:cTn>
                        </p:par>
                        <p:par>
                          <p:cTn id="82" fill="hold">
                            <p:stCondLst>
                              <p:cond delay="1700"/>
                            </p:stCondLst>
                            <p:childTnLst>
                              <p:par>
                                <p:cTn id="83" presetID="10" presetClass="entr" presetSubtype="0"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100"/>
                                        <p:tgtEl>
                                          <p:spTgt spid="50"/>
                                        </p:tgtEl>
                                      </p:cBhvr>
                                    </p:animEffect>
                                  </p:childTnLst>
                                </p:cTn>
                              </p:par>
                            </p:childTnLst>
                          </p:cTn>
                        </p:par>
                        <p:par>
                          <p:cTn id="86" fill="hold">
                            <p:stCondLst>
                              <p:cond delay="1800"/>
                            </p:stCondLst>
                            <p:childTnLst>
                              <p:par>
                                <p:cTn id="87" presetID="10" presetClass="entr" presetSubtype="0" fill="hold" grpId="0" nodeType="after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100"/>
                                        <p:tgtEl>
                                          <p:spTgt spid="51"/>
                                        </p:tgtEl>
                                      </p:cBhvr>
                                    </p:animEffect>
                                  </p:childTnLst>
                                </p:cTn>
                              </p:par>
                            </p:childTnLst>
                          </p:cTn>
                        </p:par>
                        <p:par>
                          <p:cTn id="90" fill="hold">
                            <p:stCondLst>
                              <p:cond delay="1900"/>
                            </p:stCondLst>
                            <p:childTnLst>
                              <p:par>
                                <p:cTn id="91" presetID="10" presetClass="entr" presetSubtype="0" fill="hold" grpId="0" nodeType="after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100"/>
                                        <p:tgtEl>
                                          <p:spTgt spid="52"/>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100"/>
                                        <p:tgtEl>
                                          <p:spTgt spid="53"/>
                                        </p:tgtEl>
                                      </p:cBhvr>
                                    </p:animEffect>
                                  </p:childTnLst>
                                </p:cTn>
                              </p:par>
                            </p:childTnLst>
                          </p:cTn>
                        </p:par>
                        <p:par>
                          <p:cTn id="98" fill="hold">
                            <p:stCondLst>
                              <p:cond delay="2100"/>
                            </p:stCondLst>
                            <p:childTnLst>
                              <p:par>
                                <p:cTn id="99" presetID="10" presetClass="entr" presetSubtype="0" fill="hold" grpId="0" nodeType="after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Many Lights – Light Assignment</a:t>
            </a:r>
            <a:endParaRPr lang="en-AU" dirty="0"/>
          </a:p>
        </p:txBody>
      </p:sp>
      <p:sp>
        <p:nvSpPr>
          <p:cNvPr id="3" name="Content Placeholder 2"/>
          <p:cNvSpPr>
            <a:spLocks noGrp="1"/>
          </p:cNvSpPr>
          <p:nvPr>
            <p:ph idx="1"/>
          </p:nvPr>
        </p:nvSpPr>
        <p:spPr/>
        <p:txBody>
          <a:bodyPr/>
          <a:lstStyle/>
          <a:p>
            <a:r>
              <a:rPr lang="en-AU" dirty="0" smtClean="0"/>
              <a:t>Lights vs. visible geometry</a:t>
            </a:r>
          </a:p>
          <a:p>
            <a:r>
              <a:rPr lang="en-AU" dirty="0" smtClean="0"/>
              <a:t>Hundreds to thousands of lights</a:t>
            </a:r>
          </a:p>
          <a:p>
            <a:r>
              <a:rPr lang="en-AU" dirty="0" smtClean="0"/>
              <a:t>Lots of complex geometry</a:t>
            </a:r>
          </a:p>
        </p:txBody>
      </p:sp>
    </p:spTree>
    <p:extLst>
      <p:ext uri="{BB962C8B-B14F-4D97-AF65-F5344CB8AC3E}">
        <p14:creationId xmlns:p14="http://schemas.microsoft.com/office/powerpoint/2010/main" val="112411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2|14.3|23.9|15.4|17.9"/>
</p:tagLst>
</file>

<file path=ppt/tags/tag2.xml><?xml version="1.0" encoding="utf-8"?>
<p:tagLst xmlns:a="http://schemas.openxmlformats.org/drawingml/2006/main" xmlns:r="http://schemas.openxmlformats.org/officeDocument/2006/relationships" xmlns:p="http://schemas.openxmlformats.org/presentationml/2006/main">
  <p:tag name="TIMING" val="|12.2"/>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ags/tag4.xml><?xml version="1.0" encoding="utf-8"?>
<p:tagLst xmlns:a="http://schemas.openxmlformats.org/drawingml/2006/main" xmlns:r="http://schemas.openxmlformats.org/officeDocument/2006/relationships" xmlns:p="http://schemas.openxmlformats.org/presentationml/2006/main">
  <p:tag name="TIMING" val="|15.6|26.3|14"/>
</p:tagLst>
</file>

<file path=ppt/tags/tag5.xml><?xml version="1.0" encoding="utf-8"?>
<p:tagLst xmlns:a="http://schemas.openxmlformats.org/drawingml/2006/main" xmlns:r="http://schemas.openxmlformats.org/officeDocument/2006/relationships" xmlns:p="http://schemas.openxmlformats.org/presentationml/2006/main">
  <p:tag name="TIMING" val="|15.6|26.3|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3913</Words>
  <Application>Microsoft Office PowerPoint</Application>
  <PresentationFormat>On-screen Show (16:9)</PresentationFormat>
  <Paragraphs>752</Paragraphs>
  <Slides>63</Slides>
  <Notes>60</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63</vt:i4>
      </vt:variant>
    </vt:vector>
  </HeadingPairs>
  <TitlesOfParts>
    <vt:vector size="73" baseType="lpstr">
      <vt:lpstr>Arial</vt:lpstr>
      <vt:lpstr>Wingdings 2</vt:lpstr>
      <vt:lpstr>Wingdings</vt:lpstr>
      <vt:lpstr>Gill Sans MT</vt:lpstr>
      <vt:lpstr>ＭＳ Ｐゴシック</vt:lpstr>
      <vt:lpstr>Calibri</vt:lpstr>
      <vt:lpstr>Lucida Sans Unicode</vt:lpstr>
      <vt:lpstr>Corbel</vt:lpstr>
      <vt:lpstr>Office Theme</vt:lpstr>
      <vt:lpstr>1_Office Theme</vt:lpstr>
      <vt:lpstr>PowerPoint Presentation</vt:lpstr>
      <vt:lpstr>PowerPoint Presentation</vt:lpstr>
      <vt:lpstr>Overview</vt:lpstr>
      <vt:lpstr>Clustered Shading</vt:lpstr>
      <vt:lpstr>Clustered Shading – Summary</vt:lpstr>
      <vt:lpstr>Why More Lights?</vt:lpstr>
      <vt:lpstr>Why More Lights?</vt:lpstr>
      <vt:lpstr>Why More Lights?</vt:lpstr>
      <vt:lpstr>Many Lights – Light Assignment</vt:lpstr>
      <vt:lpstr>Many Lights – Light Assignment</vt:lpstr>
      <vt:lpstr>Example Scene</vt:lpstr>
      <vt:lpstr>Example Scene</vt:lpstr>
      <vt:lpstr>Example Scene</vt:lpstr>
      <vt:lpstr>Example Scene</vt:lpstr>
      <vt:lpstr>Tiled Shading Recap</vt:lpstr>
      <vt:lpstr>Tiled Shading Recap</vt:lpstr>
      <vt:lpstr>Tiled Shading Recap</vt:lpstr>
      <vt:lpstr>Tiled Shading Recap</vt:lpstr>
      <vt:lpstr>Tiled Shading Recap</vt:lpstr>
      <vt:lpstr>Tiled Shading Recap</vt:lpstr>
      <vt:lpstr>Tiled Shading Recap</vt:lpstr>
      <vt:lpstr>Tiled Shading</vt:lpstr>
      <vt:lpstr>Tiled Shading</vt:lpstr>
      <vt:lpstr>Tiled Problems</vt:lpstr>
      <vt:lpstr>Tiled Problems</vt:lpstr>
      <vt:lpstr>Tiled Problems</vt:lpstr>
      <vt:lpstr>Tiled Problems</vt:lpstr>
      <vt:lpstr>Tiled Problems</vt:lpstr>
      <vt:lpstr>Tiled Problems</vt:lpstr>
      <vt:lpstr>Tiled Problems</vt:lpstr>
      <vt:lpstr>Tiled Problems</vt:lpstr>
      <vt:lpstr>Tiled Problems</vt:lpstr>
      <vt:lpstr>Tiled Problems</vt:lpstr>
      <vt:lpstr>Clustered Shading - Key Idea</vt:lpstr>
      <vt:lpstr>Clustered Solutions</vt:lpstr>
      <vt:lpstr>Clustered Solutions</vt:lpstr>
      <vt:lpstr>Clustered Solutions</vt:lpstr>
      <vt:lpstr>Tiled Problems</vt:lpstr>
      <vt:lpstr>Clustered Solutions</vt:lpstr>
      <vt:lpstr>Clustered Solutions</vt:lpstr>
      <vt:lpstr>Clustered Solutions</vt:lpstr>
      <vt:lpstr>Clustered Solutions</vt:lpstr>
      <vt:lpstr>Tiled Problems</vt:lpstr>
      <vt:lpstr>Tiled Problems</vt:lpstr>
      <vt:lpstr>Tiled Problems</vt:lpstr>
      <vt:lpstr>Clustered Shading – Algorithm</vt:lpstr>
      <vt:lpstr>Cluster Assignment</vt:lpstr>
      <vt:lpstr>Finding Unique Clusters</vt:lpstr>
      <vt:lpstr>Finding Unique Clusters</vt:lpstr>
      <vt:lpstr>Light Assignment</vt:lpstr>
      <vt:lpstr>Results</vt:lpstr>
      <vt:lpstr>Results (GTX 480) Sponza + Trees</vt:lpstr>
      <vt:lpstr>More Results</vt:lpstr>
      <vt:lpstr>More Results</vt:lpstr>
      <vt:lpstr>More Results</vt:lpstr>
      <vt:lpstr>Tiled Forward Shading [4]</vt:lpstr>
      <vt:lpstr>Clustered Forward Shading [4]</vt:lpstr>
      <vt:lpstr>Clustered Forward – Performance</vt:lpstr>
      <vt:lpstr>Clustered Forward – Performance</vt:lpstr>
      <vt:lpstr>Clustered Forward – Performance</vt:lpstr>
      <vt:lpstr>Clustered Shading - Summary </vt:lpstr>
      <vt:lpstr>References</vt:lpstr>
      <vt:lpstr>The Cluster Advantage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2013-05-09T15:06:12Z</dcterms:created>
  <dcterms:modified xsi:type="dcterms:W3CDTF">2013-07-29T12:16:00Z</dcterms:modified>
</cp:coreProperties>
</file>